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7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6" r:id="rId3"/>
    <p:sldId id="363" r:id="rId4"/>
    <p:sldId id="357" r:id="rId5"/>
    <p:sldId id="344" r:id="rId6"/>
    <p:sldId id="345" r:id="rId7"/>
    <p:sldId id="349" r:id="rId8"/>
    <p:sldId id="358" r:id="rId9"/>
    <p:sldId id="359" r:id="rId10"/>
    <p:sldId id="351" r:id="rId11"/>
    <p:sldId id="360" r:id="rId12"/>
    <p:sldId id="361" r:id="rId13"/>
    <p:sldId id="362" r:id="rId14"/>
    <p:sldId id="365" r:id="rId15"/>
    <p:sldId id="364" r:id="rId16"/>
    <p:sldId id="366" r:id="rId17"/>
    <p:sldId id="367" r:id="rId18"/>
    <p:sldId id="373" r:id="rId19"/>
    <p:sldId id="368" r:id="rId20"/>
    <p:sldId id="379" r:id="rId21"/>
    <p:sldId id="378" r:id="rId22"/>
    <p:sldId id="369" r:id="rId23"/>
    <p:sldId id="370" r:id="rId24"/>
    <p:sldId id="371" r:id="rId25"/>
    <p:sldId id="377" r:id="rId26"/>
    <p:sldId id="372" r:id="rId27"/>
    <p:sldId id="374" r:id="rId28"/>
    <p:sldId id="376" r:id="rId29"/>
    <p:sldId id="375" r:id="rId30"/>
    <p:sldId id="313" r:id="rId31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3399"/>
    <a:srgbClr val="FFFFCC"/>
    <a:srgbClr val="CCCCFF"/>
    <a:srgbClr val="FF5050"/>
    <a:srgbClr val="FF3300"/>
    <a:srgbClr val="66FF66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>
      <p:cViewPr varScale="1">
        <p:scale>
          <a:sx n="135" d="100"/>
          <a:sy n="135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0"/>
    </p:cViewPr>
  </p:sorterViewPr>
  <p:notesViewPr>
    <p:cSldViewPr>
      <p:cViewPr varScale="1">
        <p:scale>
          <a:sx n="45" d="100"/>
          <a:sy n="45" d="100"/>
        </p:scale>
        <p:origin x="-82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9C306AD-8DCD-4B75-A6C8-7E788BEB8A8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7C8D356-2403-41B8-9FAA-3533F017C93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05F80-24A8-4222-82C7-7EBBF905FCD5}" type="slidenum">
              <a:rPr lang="en-GB"/>
              <a:pPr/>
              <a:t>1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B338-7C0C-4BA9-9FD3-6F51059FF3B8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FC8BC-F1DC-45E7-8E4F-AB3B9A1EAC38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E0377-710F-45B1-A1D7-9F162F21E021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57518-4FE5-422D-8F13-63DF7952334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05F80-24A8-4222-82C7-7EBBF905FCD5}" type="slidenum">
              <a:rPr lang="en-GB"/>
              <a:pPr/>
              <a:t>21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28738-33F0-441D-A656-06FB7C1B3841}" type="slidenum">
              <a:rPr lang="en-GB"/>
              <a:pPr/>
              <a:t>30</a:t>
            </a:fld>
            <a:endParaRPr lang="en-GB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2528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>
                    <a:alpha val="20000"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8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>
                    <a:alpha val="20000"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9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29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2529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9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9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>
                  <a:alpha val="2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9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25326" name="Picture 46" descr="PICT191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2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22532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22532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3F3E12-703A-4FB8-9248-92A405BB9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1" grpId="0"/>
      <p:bldP spid="22532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53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E979-FED4-4251-9285-66B85C0E6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F4232-5DF1-45F4-BC5A-2CCF3A08C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456FF-640E-48DB-BF7F-F59BD4ED3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3ACEE-515D-4F99-8B18-A439C4BE3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D6B48-4C39-4101-BF37-4C66D4F2D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EEB5-0B1A-4853-AE22-AFEA6880E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 16th 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Accelerator Control Unit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E2065-3DE6-4D34-ABA7-5471D8636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B59FB-AEF3-47AE-8656-2543FBE32F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2158F-BC83-4CEA-BA70-A9BA597F3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98929-C872-4F88-AF95-82932E9A0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2425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6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7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427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2427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7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8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9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24302" name="Picture 46" descr="PICT1911"/>
          <p:cNvPicPr>
            <a:picLocks noChangeAspect="1" noChangeArrowheads="1"/>
          </p:cNvPicPr>
          <p:nvPr userDrawn="1"/>
        </p:nvPicPr>
        <p:blipFill>
          <a:blip r:embed="rId13" cstate="print">
            <a:lum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429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429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March 19th  2007</a:t>
            </a:r>
          </a:p>
        </p:txBody>
      </p:sp>
      <p:sp>
        <p:nvSpPr>
          <p:cNvPr id="22429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30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TANGO collaboration</a:t>
            </a:r>
          </a:p>
        </p:txBody>
      </p:sp>
      <p:sp>
        <p:nvSpPr>
          <p:cNvPr id="22430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F7F0AA4-9E33-4282-A1A4-96B237FCCF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4303" name="Picture 47" descr="White_80x91_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762000" cy="866775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"/>
            <a:ext cx="6400800" cy="1771650"/>
          </a:xfrm>
        </p:spPr>
        <p:txBody>
          <a:bodyPr/>
          <a:lstStyle/>
          <a:p>
            <a:r>
              <a:rPr lang="en-GB" dirty="0" smtClean="0"/>
              <a:t>ESRF Vacuum Control System</a:t>
            </a:r>
            <a:endParaRPr lang="en-GB" dirty="0"/>
          </a:p>
          <a:p>
            <a:endParaRPr lang="en-US" sz="1400" dirty="0" smtClean="0"/>
          </a:p>
          <a:p>
            <a:r>
              <a:rPr lang="en-US" sz="1400" dirty="0" smtClean="0"/>
              <a:t>Pascal </a:t>
            </a:r>
            <a:r>
              <a:rPr lang="en-US" sz="1400" dirty="0" err="1" smtClean="0"/>
              <a:t>Verdier</a:t>
            </a:r>
            <a:endParaRPr lang="en-US" sz="1400" dirty="0"/>
          </a:p>
          <a:p>
            <a:r>
              <a:rPr lang="en-US" sz="1400" dirty="0" smtClean="0"/>
              <a:t>ISDD software group</a:t>
            </a:r>
          </a:p>
          <a:p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October 2010</a:t>
            </a:r>
            <a:endParaRPr lang="en-GB" dirty="0"/>
          </a:p>
        </p:txBody>
      </p:sp>
      <p:pic>
        <p:nvPicPr>
          <p:cNvPr id="4104" name="Picture 8" descr="White_80x91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24400"/>
            <a:ext cx="762000" cy="866775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28800" y="2895600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Software Vocabulary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ESRF Accelerator Control System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TACO / TANGO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ESRF Vacuum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Control System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DBD060-6804-4818-92D0-F0252C59553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24000"/>
            <a:ext cx="8712200" cy="3746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1 Device can also interface complex systems</a:t>
            </a:r>
          </a:p>
          <a:p>
            <a:pPr marL="952500" lvl="1" indent="-419100" eaLnBrk="1" hangingPunct="1">
              <a:lnSpc>
                <a:spcPct val="90000"/>
              </a:lnSpc>
            </a:pPr>
            <a:r>
              <a:rPr lang="en-US" sz="2400" smtClean="0"/>
              <a:t>Hierarchical structure</a:t>
            </a:r>
            <a:endParaRPr lang="en-US" b="1" i="1" smtClean="0">
              <a:solidFill>
                <a:srgbClr val="FF0000"/>
              </a:solidFill>
            </a:endParaRPr>
          </a:p>
        </p:txBody>
      </p:sp>
      <p:sp>
        <p:nvSpPr>
          <p:cNvPr id="13319" name="AutoShape 4"/>
          <p:cNvSpPr>
            <a:spLocks noChangeArrowheads="1"/>
          </p:cNvSpPr>
          <p:nvPr/>
        </p:nvSpPr>
        <p:spPr bwMode="auto">
          <a:xfrm>
            <a:off x="990600" y="3200400"/>
            <a:ext cx="7353300" cy="3175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2971800" y="3200400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 i="1">
                <a:solidFill>
                  <a:schemeClr val="bg2"/>
                </a:solidFill>
                <a:latin typeface="Arial" charset="0"/>
              </a:rPr>
              <a:t>TANGO</a:t>
            </a:r>
            <a:r>
              <a:rPr lang="fr-FR" sz="1800" b="1" i="1">
                <a:latin typeface="Arial" charset="0"/>
              </a:rPr>
              <a:t> </a:t>
            </a:r>
            <a:r>
              <a:rPr lang="fr-FR" sz="1800" b="1" i="1">
                <a:solidFill>
                  <a:schemeClr val="bg2"/>
                </a:solidFill>
                <a:latin typeface="Arial" charset="0"/>
              </a:rPr>
              <a:t>Software Bus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57400" y="3810000"/>
            <a:ext cx="1600200" cy="609600"/>
            <a:chOff x="2237" y="3054"/>
            <a:chExt cx="672" cy="282"/>
          </a:xfrm>
        </p:grpSpPr>
        <p:sp>
          <p:nvSpPr>
            <p:cNvPr id="13361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62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2286000" y="35052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4495800" y="2362200"/>
            <a:ext cx="1143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Client</a:t>
            </a: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066800" y="4648200"/>
            <a:ext cx="3657600" cy="762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95600" y="4953000"/>
            <a:ext cx="533400" cy="609600"/>
            <a:chOff x="2237" y="3054"/>
            <a:chExt cx="672" cy="282"/>
          </a:xfrm>
        </p:grpSpPr>
        <p:sp>
          <p:nvSpPr>
            <p:cNvPr id="13359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60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133600" y="4953000"/>
            <a:ext cx="533400" cy="609600"/>
            <a:chOff x="2237" y="3054"/>
            <a:chExt cx="672" cy="282"/>
          </a:xfrm>
        </p:grpSpPr>
        <p:sp>
          <p:nvSpPr>
            <p:cNvPr id="13357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8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219200" y="4953000"/>
            <a:ext cx="533400" cy="609600"/>
            <a:chOff x="2237" y="3054"/>
            <a:chExt cx="672" cy="282"/>
          </a:xfrm>
        </p:grpSpPr>
        <p:sp>
          <p:nvSpPr>
            <p:cNvPr id="13355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6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733800" y="4953000"/>
            <a:ext cx="533400" cy="609600"/>
            <a:chOff x="2237" y="3054"/>
            <a:chExt cx="672" cy="282"/>
          </a:xfrm>
        </p:grpSpPr>
        <p:sp>
          <p:nvSpPr>
            <p:cNvPr id="13353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4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2286000" y="5715000"/>
            <a:ext cx="2514600" cy="762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00400" y="5943600"/>
            <a:ext cx="533400" cy="609600"/>
            <a:chOff x="2237" y="3054"/>
            <a:chExt cx="672" cy="282"/>
          </a:xfrm>
        </p:grpSpPr>
        <p:sp>
          <p:nvSpPr>
            <p:cNvPr id="13351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2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sp>
        <p:nvSpPr>
          <p:cNvPr id="13331" name="TextBox 35"/>
          <p:cNvSpPr txBox="1">
            <a:spLocks noChangeArrowheads="1"/>
          </p:cNvSpPr>
          <p:nvPr/>
        </p:nvSpPr>
        <p:spPr bwMode="auto">
          <a:xfrm>
            <a:off x="3733800" y="4038600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Macro device: e.g. Accelerator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365625" y="5029200"/>
            <a:ext cx="407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 devices: e.g. powersupplies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41825" y="6019800"/>
            <a:ext cx="4484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sub devices: e.g. ADC, modbus…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514600" y="5943600"/>
            <a:ext cx="533400" cy="609600"/>
            <a:chOff x="2237" y="3054"/>
            <a:chExt cx="672" cy="282"/>
          </a:xfrm>
        </p:grpSpPr>
        <p:sp>
          <p:nvSpPr>
            <p:cNvPr id="13349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50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886200" y="5943600"/>
            <a:ext cx="533400" cy="609600"/>
            <a:chOff x="2237" y="3054"/>
            <a:chExt cx="672" cy="282"/>
          </a:xfrm>
        </p:grpSpPr>
        <p:sp>
          <p:nvSpPr>
            <p:cNvPr id="13347" name="Rectangle 7"/>
            <p:cNvSpPr>
              <a:spLocks noChangeArrowheads="1"/>
            </p:cNvSpPr>
            <p:nvPr/>
          </p:nvSpPr>
          <p:spPr bwMode="auto">
            <a:xfrm>
              <a:off x="2237" y="3173"/>
              <a:ext cx="666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3348" name="Rectangle 8"/>
            <p:cNvSpPr>
              <a:spLocks noChangeArrowheads="1"/>
            </p:cNvSpPr>
            <p:nvPr/>
          </p:nvSpPr>
          <p:spPr bwMode="auto">
            <a:xfrm>
              <a:off x="2237" y="3054"/>
              <a:ext cx="67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i="1">
                <a:latin typeface="Arial" charset="0"/>
              </a:endParaRPr>
            </a:p>
          </p:txBody>
        </p:sp>
      </p:grpSp>
      <p:cxnSp>
        <p:nvCxnSpPr>
          <p:cNvPr id="46" name="Straight Connector 45"/>
          <p:cNvCxnSpPr>
            <a:cxnSpLocks noChangeShapeType="1"/>
            <a:endCxn id="19" idx="0"/>
          </p:cNvCxnSpPr>
          <p:nvPr/>
        </p:nvCxnSpPr>
        <p:spPr bwMode="auto">
          <a:xfrm rot="16200000" flipH="1">
            <a:off x="2758282" y="4510881"/>
            <a:ext cx="228600" cy="46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rot="5400000">
            <a:off x="1390650" y="48196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rot="5400000">
            <a:off x="2266950" y="48196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rot="5400000">
            <a:off x="3028950" y="48196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rot="5400000">
            <a:off x="3867150" y="48196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rot="16200000" flipH="1">
            <a:off x="3924300" y="5715000"/>
            <a:ext cx="3810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rot="16200000" flipH="1">
            <a:off x="3162300" y="5638800"/>
            <a:ext cx="3810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rot="5400000">
            <a:off x="2800350" y="5810250"/>
            <a:ext cx="2286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3344" name="Line 9"/>
          <p:cNvSpPr>
            <a:spLocks noChangeShapeType="1"/>
          </p:cNvSpPr>
          <p:nvPr/>
        </p:nvSpPr>
        <p:spPr bwMode="auto">
          <a:xfrm>
            <a:off x="5029200" y="29718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Rectangle 14"/>
          <p:cNvSpPr>
            <a:spLocks noChangeArrowheads="1"/>
          </p:cNvSpPr>
          <p:nvPr/>
        </p:nvSpPr>
        <p:spPr bwMode="auto">
          <a:xfrm>
            <a:off x="5943600" y="2362200"/>
            <a:ext cx="1143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/>
              <a:t>Client</a:t>
            </a:r>
          </a:p>
        </p:txBody>
      </p:sp>
      <p:sp>
        <p:nvSpPr>
          <p:cNvPr id="13346" name="Line 9"/>
          <p:cNvSpPr>
            <a:spLocks noChangeShapeType="1"/>
          </p:cNvSpPr>
          <p:nvPr/>
        </p:nvSpPr>
        <p:spPr bwMode="auto">
          <a:xfrm>
            <a:off x="6553200" y="29718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TANGO Devices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 Problem: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device servers cannot be re-written in TANGO in few days.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takes years and we need to support TACO and TANGO on accelerator.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TACO / TANGO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240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 years ago we start to move vacuum control to Tango to: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</a:pPr>
            <a:r>
              <a:rPr lang="en-GB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 diagnostics on vacuum:</a:t>
            </a:r>
            <a:endParaRPr lang="en-GB" kern="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1257300" lvl="2" indent="-342900" eaLnBrk="1" hangingPunct="1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</a:pPr>
            <a:r>
              <a:rPr lang="en-GB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Display info about 700 pressures and 900 temperatures, 25 RGAs.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</a:pPr>
            <a:r>
              <a:rPr lang="en-GB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 historic buffer: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</a:pPr>
            <a:r>
              <a:rPr lang="en-GB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Use Tango polling on attribute (1 second) with a buffer depth of 1 hour.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</a:pPr>
            <a:r>
              <a:rPr lang="en-GB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Quick view on problem if any.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</a:pPr>
            <a:r>
              <a:rPr lang="en-GB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Foreseen possible problem coming soon</a:t>
            </a:r>
            <a:r>
              <a:rPr lang="en-GB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hlink"/>
              </a:buClr>
            </a:pPr>
            <a:endParaRPr lang="en-GB" kern="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</a:pPr>
            <a:r>
              <a:rPr lang="en-GB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Write pressures in HDB with complex criteria:</a:t>
            </a:r>
          </a:p>
          <a:p>
            <a:pPr marL="1257300" lvl="2" indent="-342900" eaLnBrk="1" hangingPunct="1">
              <a:spcBef>
                <a:spcPct val="20000"/>
              </a:spcBef>
              <a:buClr>
                <a:schemeClr val="hlink"/>
              </a:buClr>
              <a:buBlip>
                <a:blip r:embed="rId2"/>
              </a:buBlip>
            </a:pPr>
            <a:r>
              <a:rPr lang="en-GB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Use Tango polling on pressure attribute to compute criteria and send data to </a:t>
            </a:r>
            <a:r>
              <a:rPr lang="en-GB" sz="1400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HdbAccess</a:t>
            </a:r>
            <a:r>
              <a:rPr lang="en-GB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(Taco HDB) Tango device server if needed.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9530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Now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we are moving to a complete Tango vacuum control: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US" sz="1600" kern="0" baseline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 vacuum servers</a:t>
            </a: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must be Tango servers.</a:t>
            </a:r>
            <a:endParaRPr lang="en-US" sz="1600" kern="0" baseline="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lang="en-US" sz="1600" kern="0" baseline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SrVac</a:t>
            </a: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and </a:t>
            </a:r>
            <a:r>
              <a:rPr lang="en-US" sz="1600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SyVac</a:t>
            </a: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applications must be re-written as Tango clients.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Install Tango vacuum servers on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beamlines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308"/>
          <p:cNvGrpSpPr>
            <a:grpSpLocks/>
          </p:cNvGrpSpPr>
          <p:nvPr/>
        </p:nvGrpSpPr>
        <p:grpSpPr bwMode="auto">
          <a:xfrm>
            <a:off x="230893" y="5051425"/>
            <a:ext cx="939978" cy="769938"/>
            <a:chOff x="6069530" y="5715016"/>
            <a:chExt cx="939351" cy="769941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6071999" y="5765816"/>
              <a:ext cx="858264" cy="719141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6069530" y="5715016"/>
              <a:ext cx="939351" cy="2260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 dirty="0">
                  <a:solidFill>
                    <a:srgbClr val="000000"/>
                  </a:solidFill>
                </a:rPr>
                <a:t>Taco   server</a:t>
              </a:r>
            </a:p>
          </p:txBody>
        </p:sp>
      </p:grpSp>
      <p:grpSp>
        <p:nvGrpSpPr>
          <p:cNvPr id="13" name="Group 309"/>
          <p:cNvGrpSpPr>
            <a:grpSpLocks/>
          </p:cNvGrpSpPr>
          <p:nvPr/>
        </p:nvGrpSpPr>
        <p:grpSpPr bwMode="auto">
          <a:xfrm>
            <a:off x="1445331" y="5051425"/>
            <a:ext cx="939978" cy="769938"/>
            <a:chOff x="6069531" y="5715016"/>
            <a:chExt cx="939350" cy="769941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6071999" y="5765816"/>
              <a:ext cx="858264" cy="719141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069531" y="5715016"/>
              <a:ext cx="939350" cy="2260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 dirty="0">
                  <a:solidFill>
                    <a:srgbClr val="000000"/>
                  </a:solidFill>
                </a:rPr>
                <a:t>Taco   server</a:t>
              </a:r>
            </a:p>
          </p:txBody>
        </p:sp>
      </p:grpSp>
      <p:grpSp>
        <p:nvGrpSpPr>
          <p:cNvPr id="16" name="Group 312"/>
          <p:cNvGrpSpPr>
            <a:grpSpLocks/>
          </p:cNvGrpSpPr>
          <p:nvPr/>
        </p:nvGrpSpPr>
        <p:grpSpPr bwMode="auto">
          <a:xfrm>
            <a:off x="2731203" y="5051425"/>
            <a:ext cx="939978" cy="769938"/>
            <a:chOff x="6069528" y="5715016"/>
            <a:chExt cx="939350" cy="769941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6071999" y="5765816"/>
              <a:ext cx="858264" cy="719141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6069528" y="5715016"/>
              <a:ext cx="939350" cy="2260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 dirty="0">
                  <a:solidFill>
                    <a:srgbClr val="000000"/>
                  </a:solidFill>
                </a:rPr>
                <a:t>Taco   server</a:t>
              </a:r>
            </a:p>
          </p:txBody>
        </p:sp>
      </p:grpSp>
      <p:grpSp>
        <p:nvGrpSpPr>
          <p:cNvPr id="19" name="Group 315"/>
          <p:cNvGrpSpPr>
            <a:grpSpLocks/>
          </p:cNvGrpSpPr>
          <p:nvPr/>
        </p:nvGrpSpPr>
        <p:grpSpPr bwMode="auto">
          <a:xfrm>
            <a:off x="3945639" y="5051425"/>
            <a:ext cx="939978" cy="769938"/>
            <a:chOff x="6069533" y="5715016"/>
            <a:chExt cx="939352" cy="769941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071999" y="5765816"/>
              <a:ext cx="858264" cy="719141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6069533" y="5715016"/>
              <a:ext cx="939352" cy="2260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 dirty="0">
                  <a:solidFill>
                    <a:srgbClr val="000000"/>
                  </a:solidFill>
                </a:rPr>
                <a:t>Taco   server</a:t>
              </a:r>
            </a:p>
          </p:txBody>
        </p:sp>
      </p:grp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4714875" y="2765425"/>
            <a:ext cx="1428750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MultiCellGauges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-92075" y="2441575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800225" y="2747963"/>
            <a:ext cx="1843088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</a:rPr>
              <a:t>Tango Spectrum Attributes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48275" y="4538663"/>
            <a:ext cx="1538288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</a:rPr>
              <a:t>145  Tango servers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101013" y="3609975"/>
            <a:ext cx="944562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</a:rPr>
              <a:t>32 Servers</a:t>
            </a:r>
          </a:p>
        </p:txBody>
      </p:sp>
      <p:cxnSp>
        <p:nvCxnSpPr>
          <p:cNvPr id="27" name="AutoShape 25"/>
          <p:cNvCxnSpPr>
            <a:cxnSpLocks noChangeShapeType="1"/>
            <a:stCxn id="40" idx="4"/>
          </p:cNvCxnSpPr>
          <p:nvPr/>
        </p:nvCxnSpPr>
        <p:spPr bwMode="auto">
          <a:xfrm rot="16200000" flipH="1">
            <a:off x="2491581" y="2667795"/>
            <a:ext cx="568325" cy="31988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281613" y="3548063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29" name="AutoShape 44"/>
          <p:cNvCxnSpPr>
            <a:cxnSpLocks noChangeShapeType="1"/>
            <a:endCxn id="40" idx="4"/>
          </p:cNvCxnSpPr>
          <p:nvPr/>
        </p:nvCxnSpPr>
        <p:spPr bwMode="auto">
          <a:xfrm rot="5400000" flipH="1" flipV="1">
            <a:off x="636588" y="4011613"/>
            <a:ext cx="568325" cy="511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0" name="AutoShape 45"/>
          <p:cNvCxnSpPr>
            <a:cxnSpLocks noChangeShapeType="1"/>
            <a:endCxn id="40" idx="4"/>
          </p:cNvCxnSpPr>
          <p:nvPr/>
        </p:nvCxnSpPr>
        <p:spPr bwMode="auto">
          <a:xfrm rot="16200000" flipV="1">
            <a:off x="1241425" y="3917951"/>
            <a:ext cx="568325" cy="698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1760538" y="4051300"/>
            <a:ext cx="1525587" cy="25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>
                <a:solidFill>
                  <a:srgbClr val="000000"/>
                </a:solidFill>
              </a:rPr>
              <a:t>Tango Scalar Attributes</a:t>
            </a:r>
          </a:p>
        </p:txBody>
      </p:sp>
      <p:cxnSp>
        <p:nvCxnSpPr>
          <p:cNvPr id="32" name="AutoShape 48"/>
          <p:cNvCxnSpPr>
            <a:cxnSpLocks noChangeShapeType="1"/>
            <a:stCxn id="39" idx="0"/>
            <a:endCxn id="22" idx="6"/>
          </p:cNvCxnSpPr>
          <p:nvPr/>
        </p:nvCxnSpPr>
        <p:spPr bwMode="auto">
          <a:xfrm rot="16200000" flipV="1">
            <a:off x="6482556" y="2642394"/>
            <a:ext cx="569913" cy="1247775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33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1193800"/>
            <a:ext cx="25622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34" name="AutoShape 50"/>
          <p:cNvCxnSpPr>
            <a:cxnSpLocks noChangeShapeType="1"/>
            <a:stCxn id="22" idx="0"/>
          </p:cNvCxnSpPr>
          <p:nvPr/>
        </p:nvCxnSpPr>
        <p:spPr bwMode="auto">
          <a:xfrm rot="5400000" flipH="1" flipV="1">
            <a:off x="5476875" y="1839913"/>
            <a:ext cx="877887" cy="973138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5029200" y="1295400"/>
            <a:ext cx="1531938" cy="447675"/>
          </a:xfrm>
          <a:prstGeom prst="rect">
            <a:avLst/>
          </a:prstGeom>
          <a:noFill/>
          <a:ln w="108000">
            <a:noFill/>
            <a:round/>
            <a:headEnd/>
            <a:tailEnd/>
          </a:ln>
        </p:spPr>
        <p:txBody>
          <a:bodyPr wrap="none" lIns="144000" tIns="99000" rIns="144000" bIns="99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>
                <a:solidFill>
                  <a:srgbClr val="000000"/>
                </a:solidFill>
              </a:rPr>
              <a:t>Tango Spectrum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>
                <a:solidFill>
                  <a:srgbClr val="000000"/>
                </a:solidFill>
              </a:rPr>
              <a:t>Attributes </a:t>
            </a:r>
            <a:r>
              <a:rPr lang="en-GB" sz="1100" dirty="0" smtClean="0">
                <a:solidFill>
                  <a:srgbClr val="000000"/>
                </a:solidFill>
              </a:rPr>
              <a:t>and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 smtClean="0">
                <a:solidFill>
                  <a:srgbClr val="000000"/>
                </a:solidFill>
              </a:rPr>
              <a:t>History</a:t>
            </a:r>
            <a:endParaRPr lang="en-GB" sz="1100" dirty="0">
              <a:solidFill>
                <a:srgbClr val="000000"/>
              </a:solidFill>
            </a:endParaRPr>
          </a:p>
        </p:txBody>
      </p:sp>
      <p:grpSp>
        <p:nvGrpSpPr>
          <p:cNvPr id="36" name="Group 345"/>
          <p:cNvGrpSpPr>
            <a:grpSpLocks/>
          </p:cNvGrpSpPr>
          <p:nvPr/>
        </p:nvGrpSpPr>
        <p:grpSpPr bwMode="auto">
          <a:xfrm>
            <a:off x="138113" y="1295400"/>
            <a:ext cx="4181475" cy="1143000"/>
            <a:chOff x="138113" y="282565"/>
            <a:chExt cx="4181475" cy="1643050"/>
          </a:xfrm>
        </p:grpSpPr>
        <p:sp>
          <p:nvSpPr>
            <p:cNvPr id="37" name="AutoShape 52"/>
            <p:cNvSpPr>
              <a:spLocks noChangeArrowheads="1"/>
            </p:cNvSpPr>
            <p:nvPr/>
          </p:nvSpPr>
          <p:spPr bwMode="auto">
            <a:xfrm>
              <a:off x="138113" y="282565"/>
              <a:ext cx="4181475" cy="1643050"/>
            </a:xfrm>
            <a:prstGeom prst="roundRect">
              <a:avLst>
                <a:gd name="adj" fmla="val 74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53"/>
            <p:cNvSpPr txBox="1">
              <a:spLocks noChangeArrowheads="1"/>
            </p:cNvSpPr>
            <p:nvPr/>
          </p:nvSpPr>
          <p:spPr bwMode="auto">
            <a:xfrm>
              <a:off x="188913" y="720712"/>
              <a:ext cx="4035425" cy="10455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u="sng" dirty="0">
                  <a:solidFill>
                    <a:srgbClr val="000000"/>
                  </a:solidFill>
                </a:rPr>
                <a:t>Taco Tango Pressures principle</a:t>
              </a:r>
              <a:r>
                <a:rPr lang="en-GB" sz="1200" u="sng" dirty="0" smtClean="0">
                  <a:solidFill>
                    <a:srgbClr val="000000"/>
                  </a:solidFill>
                </a:rPr>
                <a:t>:</a:t>
              </a:r>
            </a:p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200" u="sng" dirty="0">
                <a:solidFill>
                  <a:srgbClr val="000000"/>
                </a:solidFill>
              </a:endParaRPr>
            </a:p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dirty="0" smtClean="0">
                  <a:solidFill>
                    <a:srgbClr val="000000"/>
                  </a:solidFill>
                </a:rPr>
                <a:t>- </a:t>
              </a:r>
              <a:r>
                <a:rPr lang="en-GB" sz="1200" dirty="0">
                  <a:solidFill>
                    <a:srgbClr val="000000"/>
                  </a:solidFill>
                </a:rPr>
                <a:t>1 server for the storage ring (</a:t>
              </a:r>
              <a:r>
                <a:rPr lang="en-GB" sz="1200" dirty="0" err="1">
                  <a:solidFill>
                    <a:srgbClr val="000000"/>
                  </a:solidFill>
                </a:rPr>
                <a:t>MultiCellGauges</a:t>
              </a:r>
              <a:r>
                <a:rPr lang="en-GB" sz="1200" dirty="0">
                  <a:solidFill>
                    <a:srgbClr val="000000"/>
                  </a:solidFill>
                </a:rPr>
                <a:t>)</a:t>
              </a:r>
              <a:r>
                <a:rPr lang="en-GB" sz="1200" u="sng" dirty="0">
                  <a:solidFill>
                    <a:srgbClr val="000000"/>
                  </a:solidFill>
                </a:rPr>
                <a:t/>
              </a:r>
              <a:br>
                <a:rPr lang="en-GB" sz="1200" u="sng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- 1 server for each cell (</a:t>
              </a:r>
              <a:r>
                <a:rPr lang="en-GB" sz="1200" dirty="0" err="1">
                  <a:solidFill>
                    <a:srgbClr val="000000"/>
                  </a:solidFill>
                </a:rPr>
                <a:t>VacCellGauge</a:t>
              </a:r>
              <a:r>
                <a:rPr lang="en-GB" sz="1200" dirty="0">
                  <a:solidFill>
                    <a:srgbClr val="000000"/>
                  </a:solidFill>
                </a:rPr>
                <a:t>)</a:t>
              </a:r>
              <a:br>
                <a:rPr lang="en-GB" sz="1200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- 1 server for 4or 6 physical devices (</a:t>
              </a:r>
              <a:r>
                <a:rPr lang="en-GB" sz="1200" dirty="0" err="1">
                  <a:solidFill>
                    <a:srgbClr val="000000"/>
                  </a:solidFill>
                </a:rPr>
                <a:t>VacGauge</a:t>
              </a:r>
              <a:r>
                <a:rPr lang="en-GB" sz="1200" dirty="0" smtClean="0">
                  <a:solidFill>
                    <a:srgbClr val="000000"/>
                  </a:solidFill>
                </a:rPr>
                <a:t>)</a:t>
              </a:r>
              <a:r>
                <a:rPr lang="en-GB" sz="1200" dirty="0">
                  <a:solidFill>
                    <a:srgbClr val="000000"/>
                  </a:solidFill>
                </a:rPr>
                <a:t/>
              </a:r>
              <a:br>
                <a:rPr lang="en-GB" sz="1200" dirty="0">
                  <a:solidFill>
                    <a:srgbClr val="000000"/>
                  </a:solidFill>
                </a:rPr>
              </a:b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Oval 27"/>
          <p:cNvSpPr>
            <a:spLocks noChangeArrowheads="1"/>
          </p:cNvSpPr>
          <p:nvPr/>
        </p:nvSpPr>
        <p:spPr bwMode="auto">
          <a:xfrm>
            <a:off x="6710363" y="3551238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495300" y="3551238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1" name="AutoShape 47"/>
          <p:cNvCxnSpPr>
            <a:cxnSpLocks noChangeShapeType="1"/>
            <a:stCxn id="40" idx="0"/>
            <a:endCxn id="22" idx="2"/>
          </p:cNvCxnSpPr>
          <p:nvPr/>
        </p:nvCxnSpPr>
        <p:spPr bwMode="auto">
          <a:xfrm rot="5400000" flipH="1" flipV="1">
            <a:off x="2660650" y="1497013"/>
            <a:ext cx="569913" cy="3538537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2" name="AutoShape 45"/>
          <p:cNvCxnSpPr>
            <a:cxnSpLocks noChangeShapeType="1"/>
            <a:endCxn id="40" idx="4"/>
          </p:cNvCxnSpPr>
          <p:nvPr/>
        </p:nvCxnSpPr>
        <p:spPr bwMode="auto">
          <a:xfrm rot="16200000" flipV="1">
            <a:off x="1886744" y="3272632"/>
            <a:ext cx="568325" cy="19891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43" name="Group 156"/>
          <p:cNvGrpSpPr>
            <a:grpSpLocks/>
          </p:cNvGrpSpPr>
          <p:nvPr/>
        </p:nvGrpSpPr>
        <p:grpSpPr bwMode="auto">
          <a:xfrm>
            <a:off x="3786188" y="4551363"/>
            <a:ext cx="1146175" cy="2195512"/>
            <a:chOff x="3786182" y="4071942"/>
            <a:chExt cx="1146194" cy="2195504"/>
          </a:xfrm>
        </p:grpSpPr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3821128" y="4071942"/>
              <a:ext cx="1108061" cy="285752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dirty="0" err="1">
                  <a:solidFill>
                    <a:srgbClr val="000000"/>
                  </a:solidFill>
                </a:rPr>
                <a:t>VacGauge</a:t>
              </a:r>
              <a:endParaRPr lang="en-GB" sz="1100" dirty="0">
                <a:solidFill>
                  <a:srgbClr val="000000"/>
                </a:solidFill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4186250" y="5822964"/>
              <a:ext cx="125413" cy="14446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 flipH="1">
              <a:off x="4362445" y="5286388"/>
              <a:ext cx="7938" cy="3222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3927935" y="5322898"/>
              <a:ext cx="770060" cy="2407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Serial   line</a:t>
              </a:r>
            </a:p>
          </p:txBody>
        </p:sp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3964005" y="4786322"/>
              <a:ext cx="822309" cy="259082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VIP</a:t>
              </a:r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3965577" y="5023058"/>
              <a:ext cx="820737" cy="263330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Serial class</a:t>
              </a:r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3786182" y="5965822"/>
              <a:ext cx="576272" cy="3016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</a:rPr>
                <a:t>Pump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>
              <a:off x="4416420" y="5822964"/>
              <a:ext cx="160339" cy="214314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4356103" y="5949947"/>
              <a:ext cx="576273" cy="3016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Pump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929059" y="5608636"/>
              <a:ext cx="871551" cy="2143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000" dirty="0">
                  <a:solidFill>
                    <a:srgbClr val="002060"/>
                  </a:solidFill>
                </a:rPr>
                <a:t>Controller</a:t>
              </a:r>
              <a:endParaRPr lang="en-GB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54" name="AutoShape 45"/>
            <p:cNvCxnSpPr>
              <a:cxnSpLocks noChangeShapeType="1"/>
              <a:stCxn id="48" idx="0"/>
              <a:endCxn id="44" idx="4"/>
            </p:cNvCxnSpPr>
            <p:nvPr/>
          </p:nvCxnSpPr>
          <p:spPr bwMode="auto">
            <a:xfrm rot="16200000" flipV="1">
              <a:off x="4160846" y="4572007"/>
              <a:ext cx="42862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55" name="AutoShape 48"/>
          <p:cNvCxnSpPr>
            <a:cxnSpLocks noChangeShapeType="1"/>
            <a:stCxn id="28" idx="7"/>
            <a:endCxn id="22" idx="6"/>
          </p:cNvCxnSpPr>
          <p:nvPr/>
        </p:nvCxnSpPr>
        <p:spPr bwMode="auto">
          <a:xfrm rot="16200000" flipV="1">
            <a:off x="5978525" y="3146425"/>
            <a:ext cx="630238" cy="300038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7" name="Oval 29"/>
          <p:cNvSpPr>
            <a:spLocks noChangeArrowheads="1"/>
          </p:cNvSpPr>
          <p:nvPr/>
        </p:nvSpPr>
        <p:spPr bwMode="auto">
          <a:xfrm>
            <a:off x="2606695" y="4551363"/>
            <a:ext cx="1108043" cy="285753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>
                <a:solidFill>
                  <a:srgbClr val="000000"/>
                </a:solidFill>
              </a:rPr>
              <a:t>VacGauge</a:t>
            </a:r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>
            <a:off x="2971811" y="6302391"/>
            <a:ext cx="125411" cy="144463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 flipH="1">
            <a:off x="3148003" y="5765813"/>
            <a:ext cx="7938" cy="322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2713501" y="5802324"/>
            <a:ext cx="770047" cy="240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solidFill>
                  <a:srgbClr val="000000"/>
                </a:solidFill>
              </a:rPr>
              <a:t>Serial   line</a:t>
            </a:r>
          </a:p>
        </p:txBody>
      </p:sp>
      <p:sp>
        <p:nvSpPr>
          <p:cNvPr id="61" name="Oval 29"/>
          <p:cNvSpPr>
            <a:spLocks noChangeArrowheads="1"/>
          </p:cNvSpPr>
          <p:nvPr/>
        </p:nvSpPr>
        <p:spPr bwMode="auto">
          <a:xfrm>
            <a:off x="2749570" y="5265746"/>
            <a:ext cx="822295" cy="259083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solidFill>
                  <a:srgbClr val="000000"/>
                </a:solidFill>
              </a:rPr>
              <a:t>VIP</a:t>
            </a:r>
          </a:p>
        </p:txBody>
      </p:sp>
      <p:sp>
        <p:nvSpPr>
          <p:cNvPr id="62" name="Oval 30"/>
          <p:cNvSpPr>
            <a:spLocks noChangeArrowheads="1"/>
          </p:cNvSpPr>
          <p:nvPr/>
        </p:nvSpPr>
        <p:spPr bwMode="auto">
          <a:xfrm>
            <a:off x="2751142" y="5502482"/>
            <a:ext cx="820723" cy="263331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>
                <a:solidFill>
                  <a:srgbClr val="000000"/>
                </a:solidFill>
              </a:rPr>
              <a:t>Serial class</a:t>
            </a:r>
          </a:p>
        </p:txBody>
      </p: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2571750" y="6445250"/>
            <a:ext cx="576263" cy="301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000" dirty="0">
                <a:solidFill>
                  <a:srgbClr val="000000"/>
                </a:solidFill>
              </a:rPr>
              <a:t>Pump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>
            <a:off x="3201978" y="6302391"/>
            <a:ext cx="160336" cy="21431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" name="Oval 32"/>
          <p:cNvSpPr>
            <a:spLocks noChangeArrowheads="1"/>
          </p:cNvSpPr>
          <p:nvPr/>
        </p:nvSpPr>
        <p:spPr bwMode="auto">
          <a:xfrm>
            <a:off x="3141663" y="6429375"/>
            <a:ext cx="576262" cy="301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dirty="0">
                <a:solidFill>
                  <a:srgbClr val="000000"/>
                </a:solidFill>
              </a:rPr>
              <a:t>Pump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714625" y="6088063"/>
            <a:ext cx="866775" cy="214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002060"/>
                </a:solidFill>
              </a:rPr>
              <a:t>Controller</a:t>
            </a:r>
            <a:endParaRPr lang="en-GB" sz="1100" dirty="0">
              <a:solidFill>
                <a:srgbClr val="002060"/>
              </a:solidFill>
            </a:endParaRPr>
          </a:p>
        </p:txBody>
      </p:sp>
      <p:cxnSp>
        <p:nvCxnSpPr>
          <p:cNvPr id="67" name="AutoShape 45"/>
          <p:cNvCxnSpPr>
            <a:cxnSpLocks noChangeShapeType="1"/>
            <a:stCxn id="61" idx="0"/>
            <a:endCxn id="57" idx="4"/>
          </p:cNvCxnSpPr>
          <p:nvPr/>
        </p:nvCxnSpPr>
        <p:spPr bwMode="auto">
          <a:xfrm rot="16200000" flipV="1">
            <a:off x="2946403" y="5051430"/>
            <a:ext cx="428630" cy="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68" name="Group 169"/>
          <p:cNvGrpSpPr>
            <a:grpSpLocks/>
          </p:cNvGrpSpPr>
          <p:nvPr/>
        </p:nvGrpSpPr>
        <p:grpSpPr bwMode="auto">
          <a:xfrm>
            <a:off x="1285875" y="4551363"/>
            <a:ext cx="1146175" cy="2195512"/>
            <a:chOff x="3786182" y="4071942"/>
            <a:chExt cx="1146194" cy="2195504"/>
          </a:xfrm>
        </p:grpSpPr>
        <p:sp>
          <p:nvSpPr>
            <p:cNvPr id="69" name="Oval 29"/>
            <p:cNvSpPr>
              <a:spLocks noChangeArrowheads="1"/>
            </p:cNvSpPr>
            <p:nvPr/>
          </p:nvSpPr>
          <p:spPr bwMode="auto">
            <a:xfrm>
              <a:off x="3821128" y="4071942"/>
              <a:ext cx="1108061" cy="285752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>
                  <a:solidFill>
                    <a:srgbClr val="000000"/>
                  </a:solidFill>
                </a:rPr>
                <a:t>VacGauge</a:t>
              </a:r>
            </a:p>
          </p:txBody>
        </p:sp>
        <p:sp>
          <p:nvSpPr>
            <p:cNvPr id="70" name="Line 34"/>
            <p:cNvSpPr>
              <a:spLocks noChangeShapeType="1"/>
            </p:cNvSpPr>
            <p:nvPr/>
          </p:nvSpPr>
          <p:spPr bwMode="auto">
            <a:xfrm flipH="1">
              <a:off x="4186250" y="5822964"/>
              <a:ext cx="125413" cy="144462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 flipH="1">
              <a:off x="4362445" y="5286388"/>
              <a:ext cx="7938" cy="3222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Text Box 35"/>
            <p:cNvSpPr txBox="1">
              <a:spLocks noChangeArrowheads="1"/>
            </p:cNvSpPr>
            <p:nvPr/>
          </p:nvSpPr>
          <p:spPr bwMode="auto">
            <a:xfrm>
              <a:off x="3927935" y="5322898"/>
              <a:ext cx="770060" cy="2407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Serial   line</a:t>
              </a:r>
            </a:p>
          </p:txBody>
        </p:sp>
        <p:sp>
          <p:nvSpPr>
            <p:cNvPr id="73" name="Oval 29"/>
            <p:cNvSpPr>
              <a:spLocks noChangeArrowheads="1"/>
            </p:cNvSpPr>
            <p:nvPr/>
          </p:nvSpPr>
          <p:spPr bwMode="auto">
            <a:xfrm>
              <a:off x="3963985" y="4786314"/>
              <a:ext cx="822339" cy="25876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000" dirty="0" err="1">
                  <a:solidFill>
                    <a:srgbClr val="000000"/>
                  </a:solidFill>
                </a:rPr>
                <a:t>Balzers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74" name="Oval 30"/>
            <p:cNvSpPr>
              <a:spLocks noChangeArrowheads="1"/>
            </p:cNvSpPr>
            <p:nvPr/>
          </p:nvSpPr>
          <p:spPr bwMode="auto">
            <a:xfrm>
              <a:off x="3965573" y="5022851"/>
              <a:ext cx="820751" cy="2635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Serial class</a:t>
              </a:r>
            </a:p>
          </p:txBody>
        </p:sp>
        <p:sp>
          <p:nvSpPr>
            <p:cNvPr id="75" name="Oval 32"/>
            <p:cNvSpPr>
              <a:spLocks noChangeArrowheads="1"/>
            </p:cNvSpPr>
            <p:nvPr/>
          </p:nvSpPr>
          <p:spPr bwMode="auto">
            <a:xfrm>
              <a:off x="3786182" y="5965822"/>
              <a:ext cx="576273" cy="3016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</a:rPr>
                <a:t>Gauge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76" name="Line 34"/>
            <p:cNvSpPr>
              <a:spLocks noChangeShapeType="1"/>
            </p:cNvSpPr>
            <p:nvPr/>
          </p:nvSpPr>
          <p:spPr bwMode="auto">
            <a:xfrm>
              <a:off x="4416420" y="5822964"/>
              <a:ext cx="160339" cy="214314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Oval 32"/>
            <p:cNvSpPr>
              <a:spLocks noChangeArrowheads="1"/>
            </p:cNvSpPr>
            <p:nvPr/>
          </p:nvSpPr>
          <p:spPr bwMode="auto">
            <a:xfrm>
              <a:off x="4356104" y="5949947"/>
              <a:ext cx="576272" cy="3016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000" dirty="0">
                  <a:solidFill>
                    <a:srgbClr val="000000"/>
                  </a:solidFill>
                </a:rPr>
                <a:t>Gauge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929059" y="5608636"/>
              <a:ext cx="857264" cy="2143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000" dirty="0">
                  <a:solidFill>
                    <a:srgbClr val="002060"/>
                  </a:solidFill>
                </a:rPr>
                <a:t>Controller</a:t>
              </a:r>
              <a:endParaRPr lang="en-GB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79" name="AutoShape 45"/>
            <p:cNvCxnSpPr>
              <a:cxnSpLocks noChangeShapeType="1"/>
              <a:stCxn id="73" idx="0"/>
              <a:endCxn id="69" idx="4"/>
            </p:cNvCxnSpPr>
            <p:nvPr/>
          </p:nvCxnSpPr>
          <p:spPr bwMode="auto">
            <a:xfrm rot="16200000" flipV="1">
              <a:off x="4160846" y="4572007"/>
              <a:ext cx="428628" cy="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81" name="Oval 29"/>
          <p:cNvSpPr>
            <a:spLocks noChangeArrowheads="1"/>
          </p:cNvSpPr>
          <p:nvPr/>
        </p:nvSpPr>
        <p:spPr bwMode="auto">
          <a:xfrm>
            <a:off x="106383" y="4551363"/>
            <a:ext cx="1108043" cy="285753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>
                <a:solidFill>
                  <a:srgbClr val="000000"/>
                </a:solidFill>
              </a:rPr>
              <a:t>VacGauge</a:t>
            </a:r>
          </a:p>
        </p:txBody>
      </p:sp>
      <p:sp>
        <p:nvSpPr>
          <p:cNvPr id="82" name="Line 34"/>
          <p:cNvSpPr>
            <a:spLocks noChangeShapeType="1"/>
          </p:cNvSpPr>
          <p:nvPr/>
        </p:nvSpPr>
        <p:spPr bwMode="auto">
          <a:xfrm flipH="1">
            <a:off x="471499" y="6302391"/>
            <a:ext cx="125411" cy="144463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 flipH="1">
            <a:off x="647691" y="5765813"/>
            <a:ext cx="7938" cy="322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4" name="Text Box 35"/>
          <p:cNvSpPr txBox="1">
            <a:spLocks noChangeArrowheads="1"/>
          </p:cNvSpPr>
          <p:nvPr/>
        </p:nvSpPr>
        <p:spPr bwMode="auto">
          <a:xfrm>
            <a:off x="213189" y="5802324"/>
            <a:ext cx="770047" cy="240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000" dirty="0">
                <a:solidFill>
                  <a:srgbClr val="000000"/>
                </a:solidFill>
              </a:rPr>
              <a:t>Serial   line</a:t>
            </a:r>
          </a:p>
        </p:txBody>
      </p:sp>
      <p:sp>
        <p:nvSpPr>
          <p:cNvPr id="85" name="Oval 29"/>
          <p:cNvSpPr>
            <a:spLocks noChangeArrowheads="1"/>
          </p:cNvSpPr>
          <p:nvPr/>
        </p:nvSpPr>
        <p:spPr bwMode="auto">
          <a:xfrm>
            <a:off x="249238" y="5265738"/>
            <a:ext cx="822325" cy="2587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dirty="0" err="1">
                <a:solidFill>
                  <a:srgbClr val="000000"/>
                </a:solidFill>
              </a:rPr>
              <a:t>Balzers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86" name="Oval 30"/>
          <p:cNvSpPr>
            <a:spLocks noChangeArrowheads="1"/>
          </p:cNvSpPr>
          <p:nvPr/>
        </p:nvSpPr>
        <p:spPr bwMode="auto">
          <a:xfrm>
            <a:off x="250825" y="5502275"/>
            <a:ext cx="820738" cy="2635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dirty="0">
                <a:solidFill>
                  <a:srgbClr val="000000"/>
                </a:solidFill>
              </a:rPr>
              <a:t>Serial class</a:t>
            </a:r>
          </a:p>
        </p:txBody>
      </p:sp>
      <p:sp>
        <p:nvSpPr>
          <p:cNvPr id="87" name="Oval 32"/>
          <p:cNvSpPr>
            <a:spLocks noChangeArrowheads="1"/>
          </p:cNvSpPr>
          <p:nvPr/>
        </p:nvSpPr>
        <p:spPr bwMode="auto">
          <a:xfrm>
            <a:off x="71438" y="6445250"/>
            <a:ext cx="576262" cy="3016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000" dirty="0">
                <a:solidFill>
                  <a:srgbClr val="000000"/>
                </a:solidFill>
              </a:rPr>
              <a:t>Gauge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88" name="Line 34"/>
          <p:cNvSpPr>
            <a:spLocks noChangeShapeType="1"/>
          </p:cNvSpPr>
          <p:nvPr/>
        </p:nvSpPr>
        <p:spPr bwMode="auto">
          <a:xfrm>
            <a:off x="701666" y="6302391"/>
            <a:ext cx="160336" cy="21431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9" name="Oval 32"/>
          <p:cNvSpPr>
            <a:spLocks noChangeArrowheads="1"/>
          </p:cNvSpPr>
          <p:nvPr/>
        </p:nvSpPr>
        <p:spPr bwMode="auto">
          <a:xfrm>
            <a:off x="641350" y="6429375"/>
            <a:ext cx="576263" cy="3016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dirty="0">
                <a:solidFill>
                  <a:srgbClr val="000000"/>
                </a:solidFill>
              </a:rPr>
              <a:t>Gauge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228600" y="6088063"/>
            <a:ext cx="852487" cy="214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002060"/>
                </a:solidFill>
              </a:rPr>
              <a:t>Controller</a:t>
            </a:r>
            <a:endParaRPr lang="en-GB" sz="1100" dirty="0">
              <a:solidFill>
                <a:srgbClr val="002060"/>
              </a:solidFill>
            </a:endParaRPr>
          </a:p>
        </p:txBody>
      </p:sp>
      <p:cxnSp>
        <p:nvCxnSpPr>
          <p:cNvPr id="91" name="AutoShape 45"/>
          <p:cNvCxnSpPr>
            <a:cxnSpLocks noChangeShapeType="1"/>
            <a:stCxn id="85" idx="0"/>
            <a:endCxn id="81" idx="4"/>
          </p:cNvCxnSpPr>
          <p:nvPr/>
        </p:nvCxnSpPr>
        <p:spPr bwMode="auto">
          <a:xfrm rot="16200000" flipV="1">
            <a:off x="446091" y="5051430"/>
            <a:ext cx="428630" cy="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248275" y="5253038"/>
            <a:ext cx="2166938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~ 100  Balzers Taco servers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3" name="Text Box 7"/>
          <p:cNvSpPr txBox="1">
            <a:spLocks noChangeArrowheads="1"/>
          </p:cNvSpPr>
          <p:nvPr/>
        </p:nvSpPr>
        <p:spPr bwMode="auto">
          <a:xfrm>
            <a:off x="5237163" y="5480050"/>
            <a:ext cx="2173287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>
                <a:solidFill>
                  <a:srgbClr val="000000"/>
                </a:solidFill>
              </a:rPr>
              <a:t>~ 150  VIP       Taco servers</a:t>
            </a:r>
            <a:endParaRPr lang="en-GB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743200" y="2743200"/>
            <a:ext cx="3810000" cy="2971800"/>
            <a:chOff x="2819400" y="2286000"/>
            <a:chExt cx="3810000" cy="29718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819400" y="2286000"/>
              <a:ext cx="3810000" cy="29718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124200" y="2286000"/>
              <a:ext cx="3124200" cy="5623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dirty="0" err="1">
                  <a:solidFill>
                    <a:srgbClr val="000000"/>
                  </a:solidFill>
                </a:rPr>
                <a:t>VacGaugeServer</a:t>
              </a:r>
              <a:r>
                <a:rPr lang="en-GB" sz="1600" dirty="0">
                  <a:solidFill>
                    <a:srgbClr val="000000"/>
                  </a:solidFill>
                </a:rPr>
                <a:t> </a:t>
              </a:r>
              <a:endParaRPr lang="en-GB" sz="1600" dirty="0" smtClean="0">
                <a:solidFill>
                  <a:srgbClr val="000000"/>
                </a:solidFill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dirty="0" smtClean="0">
                  <a:solidFill>
                    <a:srgbClr val="000000"/>
                  </a:solidFill>
                </a:rPr>
                <a:t>Tango </a:t>
              </a:r>
              <a:r>
                <a:rPr lang="en-GB" sz="1600" dirty="0">
                  <a:solidFill>
                    <a:srgbClr val="000000"/>
                  </a:solidFill>
                </a:rPr>
                <a:t>server</a:t>
              </a: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3200400" y="3505200"/>
              <a:ext cx="1066800" cy="457200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dirty="0" err="1" smtClean="0">
                  <a:solidFill>
                    <a:srgbClr val="000000"/>
                  </a:solidFill>
                </a:rPr>
                <a:t>BalzerGauge</a:t>
              </a:r>
              <a:r>
                <a:rPr lang="en-GB" sz="10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</a:rPr>
                <a:t>Class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2971800" y="2971800"/>
              <a:ext cx="3429000" cy="381000"/>
            </a:xfrm>
            <a:prstGeom prst="roundRect">
              <a:avLst/>
            </a:prstGeom>
            <a:solidFill>
              <a:srgbClr val="CC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err="1" smtClean="0">
                  <a:solidFill>
                    <a:srgbClr val="002060"/>
                  </a:solidFill>
                </a:rPr>
                <a:t>VacGauge</a:t>
              </a:r>
              <a:r>
                <a:rPr lang="en-US" sz="1400" dirty="0" smtClean="0">
                  <a:solidFill>
                    <a:srgbClr val="002060"/>
                  </a:solidFill>
                </a:rPr>
                <a:t> Class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3200400" y="4038600"/>
              <a:ext cx="1066800" cy="457200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dirty="0" smtClean="0">
                  <a:solidFill>
                    <a:srgbClr val="000000"/>
                  </a:solidFill>
                </a:rPr>
                <a:t>BalzerTpg300 </a:t>
              </a:r>
            </a:p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</a:rPr>
                <a:t>Class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5029200" y="3505200"/>
              <a:ext cx="1066800" cy="457200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dirty="0" err="1" smtClean="0">
                  <a:solidFill>
                    <a:srgbClr val="000000"/>
                  </a:solidFill>
                </a:rPr>
                <a:t>VarianIP</a:t>
              </a:r>
              <a:endParaRPr lang="en-GB" sz="1000" dirty="0" smtClean="0">
                <a:solidFill>
                  <a:srgbClr val="000000"/>
                </a:solidFill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</a:rPr>
                <a:t>Class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5029200" y="4038600"/>
              <a:ext cx="1066800" cy="457200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dirty="0" err="1" smtClean="0">
                  <a:solidFill>
                    <a:srgbClr val="000000"/>
                  </a:solidFill>
                </a:rPr>
                <a:t>VarianCtrl</a:t>
              </a:r>
              <a:endParaRPr lang="en-GB" sz="1000" dirty="0" smtClean="0">
                <a:solidFill>
                  <a:srgbClr val="000000"/>
                </a:solidFill>
              </a:endParaRPr>
            </a:p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</a:rPr>
                <a:t>Class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4191000" y="4648200"/>
              <a:ext cx="1066800" cy="457200"/>
            </a:xfrm>
            <a:prstGeom prst="ellipse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dirty="0" smtClean="0">
                  <a:solidFill>
                    <a:srgbClr val="000000"/>
                  </a:solidFill>
                </a:rPr>
                <a:t>Serial</a:t>
              </a:r>
            </a:p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</a:rPr>
                <a:t>Class</a:t>
              </a:r>
              <a:endParaRPr lang="en-GB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43600" y="1066800"/>
            <a:ext cx="3048000" cy="1981200"/>
            <a:chOff x="5791200" y="914400"/>
            <a:chExt cx="3048000" cy="198120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791200" y="914400"/>
              <a:ext cx="3048000" cy="19812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04607" y="933271"/>
              <a:ext cx="22729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Store data in HDB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Attributes (Pen or IP) are: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Pressures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err="1" smtClean="0">
                  <a:solidFill>
                    <a:schemeClr val="accent4">
                      <a:lumMod val="10000"/>
                    </a:schemeClr>
                  </a:solidFill>
                </a:rPr>
                <a:t>MaxPressure</a:t>
              </a:r>
              <a:endParaRPr lang="en-US" sz="1200" dirty="0" smtClean="0">
                <a:solidFill>
                  <a:schemeClr val="accent4">
                    <a:lumMod val="10000"/>
                  </a:schemeClr>
                </a:solidFill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err="1" smtClean="0">
                  <a:solidFill>
                    <a:schemeClr val="accent4">
                      <a:lumMod val="10000"/>
                    </a:schemeClr>
                  </a:solidFill>
                </a:rPr>
                <a:t>DerivativePressure</a:t>
              </a:r>
              <a:endParaRPr lang="en-US" sz="1200" dirty="0" smtClean="0">
                <a:solidFill>
                  <a:schemeClr val="accent4">
                    <a:lumMod val="10000"/>
                  </a:schemeClr>
                </a:solidFill>
              </a:endParaRP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State</a:t>
              </a:r>
              <a:endParaRPr lang="en-GB" sz="12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23699" y="2173069"/>
              <a:ext cx="2663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Device names are: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domain / v-pen /member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domain / v-</a:t>
              </a:r>
              <a:r>
                <a:rPr lang="en-US" sz="1200" dirty="0" err="1" smtClean="0">
                  <a:solidFill>
                    <a:schemeClr val="accent4">
                      <a:lumMod val="10000"/>
                    </a:schemeClr>
                  </a:solidFill>
                </a:rPr>
                <a:t>ip</a:t>
              </a: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/ member</a:t>
              </a:r>
              <a:endParaRPr lang="en-GB" sz="12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19800" y="4572000"/>
            <a:ext cx="3048000" cy="2133600"/>
            <a:chOff x="6096000" y="4419600"/>
            <a:chExt cx="3048000" cy="213360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6096000" y="4419600"/>
              <a:ext cx="3048000" cy="21336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09407" y="4441374"/>
              <a:ext cx="2327432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accent4">
                      <a:lumMod val="10000"/>
                    </a:schemeClr>
                  </a:solidFill>
                </a:rPr>
                <a:t> </a:t>
              </a: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Models a Varian ion pump</a:t>
              </a:r>
              <a:endParaRPr lang="en-US" sz="1400" dirty="0" smtClean="0">
                <a:solidFill>
                  <a:schemeClr val="accent4">
                    <a:lumMod val="10000"/>
                  </a:schemeClr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Attributes are: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Pressures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Voltage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n Step Current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State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Commands: ON, OFF</a:t>
              </a:r>
              <a:endParaRPr lang="en-GB" sz="12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28499" y="6015335"/>
              <a:ext cx="2759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Device names are: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domain / v-</a:t>
              </a:r>
              <a:r>
                <a:rPr lang="en-US" sz="1200" dirty="0" err="1" smtClean="0">
                  <a:solidFill>
                    <a:schemeClr val="accent4">
                      <a:lumMod val="10000"/>
                    </a:schemeClr>
                  </a:solidFill>
                </a:rPr>
                <a:t>varip</a:t>
              </a: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/member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6200" y="4953000"/>
            <a:ext cx="3050284" cy="1752600"/>
            <a:chOff x="76200" y="4572000"/>
            <a:chExt cx="3050284" cy="1752600"/>
          </a:xfrm>
        </p:grpSpPr>
        <p:sp>
          <p:nvSpPr>
            <p:cNvPr id="53" name="Rounded Rectangle 52"/>
            <p:cNvSpPr/>
            <p:nvPr/>
          </p:nvSpPr>
          <p:spPr bwMode="auto">
            <a:xfrm>
              <a:off x="76200" y="4572000"/>
              <a:ext cx="3048000" cy="17526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9607" y="4593774"/>
              <a:ext cx="222599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accent4">
                      <a:lumMod val="10000"/>
                    </a:schemeClr>
                  </a:solidFill>
                </a:rPr>
                <a:t> </a:t>
              </a: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Models a </a:t>
              </a:r>
              <a:r>
                <a:rPr lang="en-US" sz="1200" dirty="0" err="1" smtClean="0">
                  <a:solidFill>
                    <a:schemeClr val="accent4">
                      <a:lumMod val="10000"/>
                    </a:schemeClr>
                  </a:solidFill>
                </a:rPr>
                <a:t>Baglzers</a:t>
              </a: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gauge</a:t>
              </a:r>
              <a:endParaRPr lang="en-US" sz="1400" dirty="0" smtClean="0">
                <a:solidFill>
                  <a:schemeClr val="accent4">
                    <a:lumMod val="10000"/>
                  </a:schemeClr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Attributes are: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Pressures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State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Commands: ON, OFF</a:t>
              </a:r>
              <a:endParaRPr lang="en-GB" sz="12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400" y="5715000"/>
              <a:ext cx="2974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Device names are: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domain / v-</a:t>
              </a:r>
              <a:r>
                <a:rPr lang="en-US" sz="1200" dirty="0" err="1" smtClean="0">
                  <a:solidFill>
                    <a:schemeClr val="accent4">
                      <a:lumMod val="10000"/>
                    </a:schemeClr>
                  </a:solidFill>
                </a:rPr>
                <a:t>balzpen</a:t>
              </a:r>
              <a:r>
                <a:rPr lang="en-US" sz="1200" dirty="0" smtClean="0">
                  <a:solidFill>
                    <a:schemeClr val="accent4">
                      <a:lumMod val="10000"/>
                    </a:schemeClr>
                  </a:solidFill>
                </a:rPr>
                <a:t> /member</a:t>
              </a:r>
            </a:p>
          </p:txBody>
        </p:sp>
      </p:grpSp>
      <p:sp>
        <p:nvSpPr>
          <p:cNvPr id="63" name="Striped Right Arrow 62"/>
          <p:cNvSpPr/>
          <p:nvPr/>
        </p:nvSpPr>
        <p:spPr bwMode="auto">
          <a:xfrm rot="2742723">
            <a:off x="5608307" y="4436156"/>
            <a:ext cx="789270" cy="24749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Striped Right Arrow 63"/>
          <p:cNvSpPr/>
          <p:nvPr/>
        </p:nvSpPr>
        <p:spPr bwMode="auto">
          <a:xfrm rot="18437090">
            <a:off x="5879295" y="3092023"/>
            <a:ext cx="825737" cy="24749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Striped Right Arrow 64"/>
          <p:cNvSpPr/>
          <p:nvPr/>
        </p:nvSpPr>
        <p:spPr bwMode="auto">
          <a:xfrm rot="7876404">
            <a:off x="2235074" y="4585362"/>
            <a:ext cx="1339738" cy="24749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18288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Tango device </a:t>
            </a:r>
            <a:r>
              <a:rPr lang="en-US" sz="1600" kern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server     </a:t>
            </a: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“</a:t>
            </a:r>
            <a:r>
              <a:rPr lang="en-US" sz="1600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VacGaugeServer</a:t>
            </a: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4714875" y="2617787"/>
            <a:ext cx="1428750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MultiCellGauges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92075" y="2773362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71725" y="2600325"/>
            <a:ext cx="1843088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</a:rPr>
              <a:t>Tango Spectrum Attributes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72125" y="5105400"/>
            <a:ext cx="1666876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64  Tango servers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101013" y="3462337"/>
            <a:ext cx="1021988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32 Servers</a:t>
            </a:r>
          </a:p>
        </p:txBody>
      </p:sp>
      <p:cxnSp>
        <p:nvCxnSpPr>
          <p:cNvPr id="14" name="AutoShape 25"/>
          <p:cNvCxnSpPr>
            <a:cxnSpLocks noChangeShapeType="1"/>
            <a:stCxn id="26" idx="4"/>
          </p:cNvCxnSpPr>
          <p:nvPr/>
        </p:nvCxnSpPr>
        <p:spPr bwMode="auto">
          <a:xfrm rot="16200000" flipH="1">
            <a:off x="2601119" y="2978944"/>
            <a:ext cx="714375" cy="24209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5281613" y="3400425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6" name="AutoShape 44"/>
          <p:cNvCxnSpPr>
            <a:cxnSpLocks noChangeShapeType="1"/>
            <a:endCxn id="26" idx="4"/>
          </p:cNvCxnSpPr>
          <p:nvPr/>
        </p:nvCxnSpPr>
        <p:spPr bwMode="auto">
          <a:xfrm rot="5400000" flipH="1" flipV="1">
            <a:off x="1208088" y="4006850"/>
            <a:ext cx="714375" cy="365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2260600" y="3903662"/>
            <a:ext cx="1525588" cy="25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>
                <a:solidFill>
                  <a:srgbClr val="000000"/>
                </a:solidFill>
              </a:rPr>
              <a:t>Tango Scalar Attributes</a:t>
            </a:r>
          </a:p>
        </p:txBody>
      </p:sp>
      <p:cxnSp>
        <p:nvCxnSpPr>
          <p:cNvPr id="18" name="AutoShape 48"/>
          <p:cNvCxnSpPr>
            <a:cxnSpLocks noChangeShapeType="1"/>
            <a:stCxn id="25" idx="0"/>
            <a:endCxn id="9" idx="6"/>
          </p:cNvCxnSpPr>
          <p:nvPr/>
        </p:nvCxnSpPr>
        <p:spPr bwMode="auto">
          <a:xfrm rot="16200000" flipV="1">
            <a:off x="6482556" y="2494756"/>
            <a:ext cx="569913" cy="1247775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9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1046162"/>
            <a:ext cx="25622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20" name="AutoShape 50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5476875" y="1692275"/>
            <a:ext cx="877887" cy="973138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4953000" y="1066800"/>
            <a:ext cx="1531938" cy="447675"/>
          </a:xfrm>
          <a:prstGeom prst="rect">
            <a:avLst/>
          </a:prstGeom>
          <a:noFill/>
          <a:ln w="108000">
            <a:noFill/>
            <a:round/>
            <a:headEnd/>
            <a:tailEnd/>
          </a:ln>
        </p:spPr>
        <p:txBody>
          <a:bodyPr wrap="none" lIns="144000" tIns="99000" rIns="144000" bIns="99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Tango Spectrum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Attributes </a:t>
            </a:r>
            <a:r>
              <a:rPr lang="en-GB" sz="1200" dirty="0" smtClean="0">
                <a:solidFill>
                  <a:srgbClr val="000000"/>
                </a:solidFill>
              </a:rPr>
              <a:t>and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History</a:t>
            </a:r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22" name="Group 346"/>
          <p:cNvGrpSpPr>
            <a:grpSpLocks/>
          </p:cNvGrpSpPr>
          <p:nvPr/>
        </p:nvGrpSpPr>
        <p:grpSpPr bwMode="auto">
          <a:xfrm>
            <a:off x="138113" y="1295400"/>
            <a:ext cx="4181475" cy="1257288"/>
            <a:chOff x="138113" y="71438"/>
            <a:chExt cx="4181475" cy="1714488"/>
          </a:xfrm>
        </p:grpSpPr>
        <p:sp>
          <p:nvSpPr>
            <p:cNvPr id="23" name="AutoShape 52"/>
            <p:cNvSpPr>
              <a:spLocks noChangeArrowheads="1"/>
            </p:cNvSpPr>
            <p:nvPr/>
          </p:nvSpPr>
          <p:spPr bwMode="auto">
            <a:xfrm>
              <a:off x="138113" y="71438"/>
              <a:ext cx="4181475" cy="1714488"/>
            </a:xfrm>
            <a:prstGeom prst="roundRect">
              <a:avLst>
                <a:gd name="adj" fmla="val 74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3"/>
            <p:cNvSpPr txBox="1">
              <a:spLocks noChangeArrowheads="1"/>
            </p:cNvSpPr>
            <p:nvPr/>
          </p:nvSpPr>
          <p:spPr bwMode="auto">
            <a:xfrm>
              <a:off x="188913" y="452439"/>
              <a:ext cx="4035425" cy="1295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u="sng" dirty="0">
                  <a:solidFill>
                    <a:srgbClr val="000000"/>
                  </a:solidFill>
                </a:rPr>
                <a:t>Pure Tango Pressures principle:</a:t>
              </a:r>
            </a:p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u="sng" dirty="0">
                  <a:solidFill>
                    <a:srgbClr val="000000"/>
                  </a:solidFill>
                </a:rPr>
                <a:t/>
              </a:r>
              <a:br>
                <a:rPr lang="en-GB" sz="1200" u="sng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- 1 server for the </a:t>
              </a:r>
              <a:r>
                <a:rPr lang="en-GB" sz="1200" dirty="0" smtClean="0">
                  <a:solidFill>
                    <a:srgbClr val="000000"/>
                  </a:solidFill>
                </a:rPr>
                <a:t>storage ring </a:t>
              </a:r>
              <a:r>
                <a:rPr lang="en-GB" sz="1200" dirty="0">
                  <a:solidFill>
                    <a:srgbClr val="000000"/>
                  </a:solidFill>
                </a:rPr>
                <a:t>(</a:t>
              </a:r>
              <a:r>
                <a:rPr lang="en-GB" sz="1200" dirty="0" err="1">
                  <a:solidFill>
                    <a:srgbClr val="000000"/>
                  </a:solidFill>
                </a:rPr>
                <a:t>MultiCellGauges</a:t>
              </a:r>
              <a:r>
                <a:rPr lang="en-GB" sz="1200" dirty="0">
                  <a:solidFill>
                    <a:srgbClr val="000000"/>
                  </a:solidFill>
                </a:rPr>
                <a:t>)</a:t>
              </a:r>
              <a:r>
                <a:rPr lang="en-GB" sz="1200" u="sng" dirty="0">
                  <a:solidFill>
                    <a:srgbClr val="000000"/>
                  </a:solidFill>
                </a:rPr>
                <a:t/>
              </a:r>
              <a:br>
                <a:rPr lang="en-GB" sz="1200" u="sng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- 1 server for each cell (</a:t>
              </a:r>
              <a:r>
                <a:rPr lang="en-GB" sz="1200" dirty="0" err="1">
                  <a:solidFill>
                    <a:srgbClr val="000000"/>
                  </a:solidFill>
                </a:rPr>
                <a:t>VacCellGauge</a:t>
              </a:r>
              <a:r>
                <a:rPr lang="en-GB" sz="1200" dirty="0">
                  <a:solidFill>
                    <a:srgbClr val="000000"/>
                  </a:solidFill>
                </a:rPr>
                <a:t>)</a:t>
              </a:r>
              <a:br>
                <a:rPr lang="en-GB" sz="1200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- 1 server for 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pennings</a:t>
              </a:r>
              <a:r>
                <a:rPr lang="en-GB" sz="1200" dirty="0" smtClean="0">
                  <a:solidFill>
                    <a:srgbClr val="000000"/>
                  </a:solidFill>
                </a:rPr>
                <a:t> / cell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dirty="0">
                  <a:solidFill>
                    <a:srgbClr val="000000"/>
                  </a:solidFill>
                </a:rPr>
                <a:t>- 1 server for ion </a:t>
              </a:r>
              <a:r>
                <a:rPr lang="en-GB" sz="1200" dirty="0" smtClean="0">
                  <a:solidFill>
                    <a:srgbClr val="000000"/>
                  </a:solidFill>
                </a:rPr>
                <a:t>pumps / cell</a:t>
              </a:r>
              <a:r>
                <a:rPr lang="en-GB" sz="1200" dirty="0">
                  <a:solidFill>
                    <a:srgbClr val="000000"/>
                  </a:solidFill>
                </a:rPr>
                <a:t/>
              </a:r>
              <a:br>
                <a:rPr lang="en-GB" sz="1200" dirty="0">
                  <a:solidFill>
                    <a:srgbClr val="000000"/>
                  </a:solidFill>
                </a:rPr>
              </a:b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710363" y="3403600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1066800" y="3400425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27" name="AutoShape 47"/>
          <p:cNvCxnSpPr>
            <a:cxnSpLocks noChangeShapeType="1"/>
            <a:stCxn id="26" idx="0"/>
            <a:endCxn id="9" idx="2"/>
          </p:cNvCxnSpPr>
          <p:nvPr/>
        </p:nvCxnSpPr>
        <p:spPr bwMode="auto">
          <a:xfrm rot="5400000" flipH="1" flipV="1">
            <a:off x="2947988" y="1633537"/>
            <a:ext cx="566738" cy="2967037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" name="AutoShape 48"/>
          <p:cNvCxnSpPr>
            <a:cxnSpLocks noChangeShapeType="1"/>
            <a:stCxn id="15" idx="7"/>
            <a:endCxn id="9" idx="6"/>
          </p:cNvCxnSpPr>
          <p:nvPr/>
        </p:nvCxnSpPr>
        <p:spPr bwMode="auto">
          <a:xfrm rot="16200000" flipV="1">
            <a:off x="5978525" y="2998787"/>
            <a:ext cx="630238" cy="300038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9" name="Group 144"/>
          <p:cNvGrpSpPr>
            <a:grpSpLocks/>
          </p:cNvGrpSpPr>
          <p:nvPr/>
        </p:nvGrpSpPr>
        <p:grpSpPr bwMode="auto">
          <a:xfrm>
            <a:off x="2928938" y="4546600"/>
            <a:ext cx="2500312" cy="2286000"/>
            <a:chOff x="4500562" y="4214818"/>
            <a:chExt cx="2500330" cy="2286016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500562" y="4214818"/>
              <a:ext cx="2500330" cy="142876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695771" y="4214818"/>
              <a:ext cx="2090807" cy="269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VacGaugeServer  Tango server</a:t>
              </a:r>
            </a:p>
          </p:txBody>
        </p:sp>
        <p:grpSp>
          <p:nvGrpSpPr>
            <p:cNvPr id="32" name="Group 91"/>
            <p:cNvGrpSpPr>
              <a:grpSpLocks/>
            </p:cNvGrpSpPr>
            <p:nvPr/>
          </p:nvGrpSpPr>
          <p:grpSpPr bwMode="auto">
            <a:xfrm>
              <a:off x="4568824" y="4500570"/>
              <a:ext cx="1146183" cy="2000264"/>
              <a:chOff x="3282940" y="4714884"/>
              <a:chExt cx="1146183" cy="2000264"/>
            </a:xfrm>
          </p:grpSpPr>
          <p:sp>
            <p:nvSpPr>
              <p:cNvPr id="45" name="Oval 29"/>
              <p:cNvSpPr>
                <a:spLocks noChangeArrowheads="1"/>
              </p:cNvSpPr>
              <p:nvPr/>
            </p:nvSpPr>
            <p:spPr bwMode="auto">
              <a:xfrm>
                <a:off x="3317876" y="4714884"/>
                <a:ext cx="1108061" cy="28575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100">
                    <a:solidFill>
                      <a:srgbClr val="000000"/>
                    </a:solidFill>
                  </a:rPr>
                  <a:t>VacGauge</a:t>
                </a:r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 flipH="1">
                <a:off x="3682998" y="6270666"/>
                <a:ext cx="125413" cy="1444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 flipH="1">
                <a:off x="3859193" y="5734090"/>
                <a:ext cx="7938" cy="3222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Text Box 35"/>
              <p:cNvSpPr txBox="1">
                <a:spLocks noChangeArrowheads="1"/>
              </p:cNvSpPr>
              <p:nvPr/>
            </p:nvSpPr>
            <p:spPr bwMode="auto">
              <a:xfrm>
                <a:off x="3424683" y="5831498"/>
                <a:ext cx="770060" cy="2407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  line</a:t>
                </a:r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3462325" y="5470760"/>
                <a:ext cx="820737" cy="263330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class</a:t>
                </a:r>
              </a:p>
            </p:txBody>
          </p:sp>
          <p:sp>
            <p:nvSpPr>
              <p:cNvPr id="50" name="Oval 32"/>
              <p:cNvSpPr>
                <a:spLocks noChangeArrowheads="1"/>
              </p:cNvSpPr>
              <p:nvPr/>
            </p:nvSpPr>
            <p:spPr bwMode="auto">
              <a:xfrm>
                <a:off x="3282940" y="6413521"/>
                <a:ext cx="576267" cy="3016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Pump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34"/>
              <p:cNvSpPr>
                <a:spLocks noChangeShapeType="1"/>
              </p:cNvSpPr>
              <p:nvPr/>
            </p:nvSpPr>
            <p:spPr bwMode="auto">
              <a:xfrm>
                <a:off x="3913168" y="6270666"/>
                <a:ext cx="160339" cy="21431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Oval 32"/>
              <p:cNvSpPr>
                <a:spLocks noChangeArrowheads="1"/>
              </p:cNvSpPr>
              <p:nvPr/>
            </p:nvSpPr>
            <p:spPr bwMode="auto">
              <a:xfrm>
                <a:off x="3852857" y="6397646"/>
                <a:ext cx="576266" cy="3016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Pump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502017" y="6056330"/>
                <a:ext cx="785818" cy="2143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2060"/>
                    </a:solidFill>
                  </a:rPr>
                  <a:t>Controller</a:t>
                </a:r>
                <a:endParaRPr lang="en-GB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Oval 29"/>
              <p:cNvSpPr>
                <a:spLocks noChangeArrowheads="1"/>
              </p:cNvSpPr>
              <p:nvPr/>
            </p:nvSpPr>
            <p:spPr bwMode="auto">
              <a:xfrm>
                <a:off x="3460753" y="5234024"/>
                <a:ext cx="822309" cy="25908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VarianCtrl</a:t>
                </a:r>
              </a:p>
            </p:txBody>
          </p:sp>
          <p:sp>
            <p:nvSpPr>
              <p:cNvPr id="55" name="Oval 29"/>
              <p:cNvSpPr>
                <a:spLocks noChangeArrowheads="1"/>
              </p:cNvSpPr>
              <p:nvPr/>
            </p:nvSpPr>
            <p:spPr bwMode="auto">
              <a:xfrm>
                <a:off x="3460753" y="5019710"/>
                <a:ext cx="822309" cy="25908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VarianIP</a:t>
                </a:r>
              </a:p>
            </p:txBody>
          </p:sp>
        </p:grpSp>
        <p:grpSp>
          <p:nvGrpSpPr>
            <p:cNvPr id="33" name="Group 92"/>
            <p:cNvGrpSpPr>
              <a:grpSpLocks/>
            </p:cNvGrpSpPr>
            <p:nvPr/>
          </p:nvGrpSpPr>
          <p:grpSpPr bwMode="auto">
            <a:xfrm>
              <a:off x="5783271" y="4500570"/>
              <a:ext cx="1146183" cy="2000264"/>
              <a:chOff x="3282941" y="4714884"/>
              <a:chExt cx="1146183" cy="2000264"/>
            </a:xfrm>
          </p:grpSpPr>
          <p:sp>
            <p:nvSpPr>
              <p:cNvPr id="34" name="Oval 29"/>
              <p:cNvSpPr>
                <a:spLocks noChangeArrowheads="1"/>
              </p:cNvSpPr>
              <p:nvPr/>
            </p:nvSpPr>
            <p:spPr bwMode="auto">
              <a:xfrm>
                <a:off x="3317876" y="4714884"/>
                <a:ext cx="1108061" cy="28575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100">
                    <a:solidFill>
                      <a:srgbClr val="000000"/>
                    </a:solidFill>
                  </a:rPr>
                  <a:t>VacGauge</a:t>
                </a: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 flipH="1">
                <a:off x="3682998" y="6270666"/>
                <a:ext cx="125413" cy="1444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H="1">
                <a:off x="3859193" y="5734090"/>
                <a:ext cx="7938" cy="3222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 Box 35"/>
              <p:cNvSpPr txBox="1">
                <a:spLocks noChangeArrowheads="1"/>
              </p:cNvSpPr>
              <p:nvPr/>
            </p:nvSpPr>
            <p:spPr bwMode="auto">
              <a:xfrm>
                <a:off x="3424683" y="5831498"/>
                <a:ext cx="770060" cy="2407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  line</a:t>
                </a:r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auto">
              <a:xfrm>
                <a:off x="3462325" y="5470760"/>
                <a:ext cx="820737" cy="263330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class</a:t>
                </a:r>
              </a:p>
            </p:txBody>
          </p:sp>
          <p:sp>
            <p:nvSpPr>
              <p:cNvPr id="39" name="Oval 32"/>
              <p:cNvSpPr>
                <a:spLocks noChangeArrowheads="1"/>
              </p:cNvSpPr>
              <p:nvPr/>
            </p:nvSpPr>
            <p:spPr bwMode="auto">
              <a:xfrm>
                <a:off x="3282941" y="6413521"/>
                <a:ext cx="576266" cy="3016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Pump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913168" y="6270666"/>
                <a:ext cx="160339" cy="21431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auto">
              <a:xfrm>
                <a:off x="3852857" y="6397646"/>
                <a:ext cx="576267" cy="3016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Pump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3502018" y="6056330"/>
                <a:ext cx="785817" cy="2143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2060"/>
                    </a:solidFill>
                  </a:rPr>
                  <a:t>Controller</a:t>
                </a:r>
                <a:endParaRPr lang="en-GB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Oval 29"/>
              <p:cNvSpPr>
                <a:spLocks noChangeArrowheads="1"/>
              </p:cNvSpPr>
              <p:nvPr/>
            </p:nvSpPr>
            <p:spPr bwMode="auto">
              <a:xfrm>
                <a:off x="3460753" y="5234024"/>
                <a:ext cx="822309" cy="25908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VarianCtrl</a:t>
                </a:r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3460753" y="5019710"/>
                <a:ext cx="822309" cy="25908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VarianIP</a:t>
                </a:r>
              </a:p>
            </p:txBody>
          </p:sp>
        </p:grpSp>
      </p:grpSp>
      <p:grpSp>
        <p:nvGrpSpPr>
          <p:cNvPr id="56" name="Group 75"/>
          <p:cNvGrpSpPr>
            <a:grpSpLocks/>
          </p:cNvGrpSpPr>
          <p:nvPr/>
        </p:nvGrpSpPr>
        <p:grpSpPr bwMode="auto">
          <a:xfrm>
            <a:off x="142875" y="4546600"/>
            <a:ext cx="2500313" cy="2286000"/>
            <a:chOff x="142875" y="4214813"/>
            <a:chExt cx="2500313" cy="2286000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142875" y="4214813"/>
              <a:ext cx="2500313" cy="14287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338083" y="4214813"/>
              <a:ext cx="2090793" cy="269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VacGaugeServer  Tango server</a:t>
              </a:r>
            </a:p>
          </p:txBody>
        </p:sp>
        <p:grpSp>
          <p:nvGrpSpPr>
            <p:cNvPr id="59" name="Group 107"/>
            <p:cNvGrpSpPr>
              <a:grpSpLocks/>
            </p:cNvGrpSpPr>
            <p:nvPr/>
          </p:nvGrpSpPr>
          <p:grpSpPr bwMode="auto">
            <a:xfrm>
              <a:off x="211138" y="4500563"/>
              <a:ext cx="1146175" cy="2000250"/>
              <a:chOff x="3282941" y="4714884"/>
              <a:chExt cx="1146183" cy="2000264"/>
            </a:xfrm>
          </p:grpSpPr>
          <p:sp>
            <p:nvSpPr>
              <p:cNvPr id="72" name="Oval 29"/>
              <p:cNvSpPr>
                <a:spLocks noChangeArrowheads="1"/>
              </p:cNvSpPr>
              <p:nvPr/>
            </p:nvSpPr>
            <p:spPr bwMode="auto">
              <a:xfrm>
                <a:off x="3317876" y="4714884"/>
                <a:ext cx="1108061" cy="28575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100">
                    <a:solidFill>
                      <a:srgbClr val="000000"/>
                    </a:solidFill>
                  </a:rPr>
                  <a:t>VacGauge</a:t>
                </a:r>
              </a:p>
            </p:txBody>
          </p:sp>
          <p:sp>
            <p:nvSpPr>
              <p:cNvPr id="73" name="Line 34"/>
              <p:cNvSpPr>
                <a:spLocks noChangeShapeType="1"/>
              </p:cNvSpPr>
              <p:nvPr/>
            </p:nvSpPr>
            <p:spPr bwMode="auto">
              <a:xfrm flipH="1">
                <a:off x="3682998" y="6270666"/>
                <a:ext cx="125413" cy="1444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Line 33"/>
              <p:cNvSpPr>
                <a:spLocks noChangeShapeType="1"/>
              </p:cNvSpPr>
              <p:nvPr/>
            </p:nvSpPr>
            <p:spPr bwMode="auto">
              <a:xfrm flipH="1">
                <a:off x="3859193" y="5734090"/>
                <a:ext cx="7938" cy="3222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 Box 35"/>
              <p:cNvSpPr txBox="1">
                <a:spLocks noChangeArrowheads="1"/>
              </p:cNvSpPr>
              <p:nvPr/>
            </p:nvSpPr>
            <p:spPr bwMode="auto">
              <a:xfrm>
                <a:off x="3424683" y="5831498"/>
                <a:ext cx="770060" cy="2407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  line</a:t>
                </a:r>
              </a:p>
            </p:txBody>
          </p:sp>
          <p:sp>
            <p:nvSpPr>
              <p:cNvPr id="76" name="Oval 30"/>
              <p:cNvSpPr>
                <a:spLocks noChangeArrowheads="1"/>
              </p:cNvSpPr>
              <p:nvPr/>
            </p:nvSpPr>
            <p:spPr bwMode="auto">
              <a:xfrm>
                <a:off x="3462329" y="5470539"/>
                <a:ext cx="820744" cy="263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Serial class</a:t>
                </a:r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auto">
              <a:xfrm>
                <a:off x="3282941" y="6413521"/>
                <a:ext cx="576266" cy="30162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Gauge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3913168" y="6270666"/>
                <a:ext cx="160339" cy="21431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Oval 32"/>
              <p:cNvSpPr>
                <a:spLocks noChangeArrowheads="1"/>
              </p:cNvSpPr>
              <p:nvPr/>
            </p:nvSpPr>
            <p:spPr bwMode="auto">
              <a:xfrm>
                <a:off x="3852857" y="6397646"/>
                <a:ext cx="576267" cy="30162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Gauge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502018" y="6056330"/>
                <a:ext cx="785817" cy="214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2060"/>
                    </a:solidFill>
                  </a:rPr>
                  <a:t>Controller</a:t>
                </a:r>
                <a:endParaRPr lang="en-GB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1" name="Oval 29"/>
              <p:cNvSpPr>
                <a:spLocks noChangeArrowheads="1"/>
              </p:cNvSpPr>
              <p:nvPr/>
            </p:nvSpPr>
            <p:spPr bwMode="auto">
              <a:xfrm>
                <a:off x="3460742" y="5234000"/>
                <a:ext cx="822331" cy="25876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 err="1">
                    <a:solidFill>
                      <a:srgbClr val="000000"/>
                    </a:solidFill>
                  </a:rPr>
                  <a:t>BalzersTPG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3376604" y="5019686"/>
                <a:ext cx="982669" cy="25876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 err="1">
                    <a:solidFill>
                      <a:srgbClr val="000000"/>
                    </a:solidFill>
                  </a:rPr>
                  <a:t>BalzersGauge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0" name="Group 119"/>
            <p:cNvGrpSpPr>
              <a:grpSpLocks/>
            </p:cNvGrpSpPr>
            <p:nvPr/>
          </p:nvGrpSpPr>
          <p:grpSpPr bwMode="auto">
            <a:xfrm>
              <a:off x="1425575" y="4500563"/>
              <a:ext cx="1146175" cy="2000250"/>
              <a:chOff x="3282941" y="4714884"/>
              <a:chExt cx="1146183" cy="2000264"/>
            </a:xfrm>
          </p:grpSpPr>
          <p:sp>
            <p:nvSpPr>
              <p:cNvPr id="61" name="Oval 29"/>
              <p:cNvSpPr>
                <a:spLocks noChangeArrowheads="1"/>
              </p:cNvSpPr>
              <p:nvPr/>
            </p:nvSpPr>
            <p:spPr bwMode="auto">
              <a:xfrm>
                <a:off x="3317876" y="4714884"/>
                <a:ext cx="1108061" cy="28575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100">
                    <a:solidFill>
                      <a:srgbClr val="000000"/>
                    </a:solidFill>
                  </a:rPr>
                  <a:t>VacGauge</a:t>
                </a:r>
              </a:p>
            </p:txBody>
          </p:sp>
          <p:sp>
            <p:nvSpPr>
              <p:cNvPr id="62" name="Line 34"/>
              <p:cNvSpPr>
                <a:spLocks noChangeShapeType="1"/>
              </p:cNvSpPr>
              <p:nvPr/>
            </p:nvSpPr>
            <p:spPr bwMode="auto">
              <a:xfrm flipH="1">
                <a:off x="3682998" y="6270666"/>
                <a:ext cx="125413" cy="1444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Line 33"/>
              <p:cNvSpPr>
                <a:spLocks noChangeShapeType="1"/>
              </p:cNvSpPr>
              <p:nvPr/>
            </p:nvSpPr>
            <p:spPr bwMode="auto">
              <a:xfrm flipH="1">
                <a:off x="3859193" y="5734090"/>
                <a:ext cx="7938" cy="3222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Text Box 35"/>
              <p:cNvSpPr txBox="1">
                <a:spLocks noChangeArrowheads="1"/>
              </p:cNvSpPr>
              <p:nvPr/>
            </p:nvSpPr>
            <p:spPr bwMode="auto">
              <a:xfrm>
                <a:off x="3424683" y="5831498"/>
                <a:ext cx="770060" cy="2407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  line</a:t>
                </a:r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auto">
              <a:xfrm>
                <a:off x="3462330" y="5470539"/>
                <a:ext cx="820743" cy="263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Serial class</a:t>
                </a:r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auto">
              <a:xfrm>
                <a:off x="3282941" y="6413521"/>
                <a:ext cx="576267" cy="30162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Gauge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>
                <a:off x="3913168" y="6270666"/>
                <a:ext cx="160339" cy="21431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3852858" y="6397646"/>
                <a:ext cx="576266" cy="30162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Gauge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502018" y="6056330"/>
                <a:ext cx="785818" cy="214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2060"/>
                    </a:solidFill>
                  </a:rPr>
                  <a:t>Controller</a:t>
                </a:r>
                <a:endParaRPr lang="en-GB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Oval 29"/>
              <p:cNvSpPr>
                <a:spLocks noChangeArrowheads="1"/>
              </p:cNvSpPr>
              <p:nvPr/>
            </p:nvSpPr>
            <p:spPr bwMode="auto">
              <a:xfrm>
                <a:off x="3460742" y="5234000"/>
                <a:ext cx="822331" cy="25876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 err="1">
                    <a:solidFill>
                      <a:srgbClr val="000000"/>
                    </a:solidFill>
                  </a:rPr>
                  <a:t>BalzersTPG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Oval 29"/>
              <p:cNvSpPr>
                <a:spLocks noChangeArrowheads="1"/>
              </p:cNvSpPr>
              <p:nvPr/>
            </p:nvSpPr>
            <p:spPr bwMode="auto">
              <a:xfrm>
                <a:off x="3381367" y="5019686"/>
                <a:ext cx="987432" cy="25876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 err="1">
                    <a:solidFill>
                      <a:srgbClr val="000000"/>
                    </a:solidFill>
                  </a:rPr>
                  <a:t>BalzersGauge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152650"/>
            <a:ext cx="66246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Booster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Storage Ring after winter shutdown.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05000"/>
            <a:ext cx="65373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000" y="2340000"/>
            <a:ext cx="22002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5912" y="4419600"/>
            <a:ext cx="31384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619375"/>
            <a:ext cx="36671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Booster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Storage Ring after winter shutdown.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114800"/>
            <a:ext cx="1395238" cy="3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Add a pump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" y="1908000"/>
            <a:ext cx="6528572" cy="16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00" y="2340000"/>
            <a:ext cx="22002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933762"/>
            <a:ext cx="1457143" cy="4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352800"/>
            <a:ext cx="971429" cy="9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4000" y="2340000"/>
            <a:ext cx="2209524" cy="323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886200"/>
            <a:ext cx="3147620" cy="18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724400"/>
            <a:ext cx="1742858" cy="4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On </a:t>
            </a:r>
            <a:r>
              <a:rPr lang="en-US" sz="1600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beamlines</a:t>
            </a: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(installation phase on ID08)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1828800"/>
            <a:ext cx="5915025" cy="439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/>
          <a:lstStyle/>
          <a:p>
            <a:r>
              <a:rPr lang="en-US" sz="1800" dirty="0" smtClean="0"/>
              <a:t>Class:</a:t>
            </a:r>
          </a:p>
          <a:p>
            <a:pPr lvl="1">
              <a:buNone/>
            </a:pPr>
            <a:r>
              <a:rPr lang="en-US" sz="1400" dirty="0" smtClean="0"/>
              <a:t>A class is a software object modeling an object with an interface.</a:t>
            </a:r>
          </a:p>
          <a:p>
            <a:pPr lvl="1">
              <a:buNone/>
            </a:pPr>
            <a:r>
              <a:rPr lang="en-US" sz="1400" dirty="0" smtClean="0"/>
              <a:t>Assembling classes as bricks will build a software program.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In our control system, a class models a concrete object</a:t>
            </a:r>
          </a:p>
          <a:p>
            <a:pPr lvl="1">
              <a:buNone/>
            </a:pPr>
            <a:r>
              <a:rPr lang="en-US" sz="1400" dirty="0" smtClean="0"/>
              <a:t>e.g.: a gauge, a controller, a serial line,…</a:t>
            </a:r>
          </a:p>
          <a:p>
            <a:pPr lvl="1">
              <a:buNone/>
            </a:pPr>
            <a:r>
              <a:rPr lang="en-US" sz="1400" dirty="0" smtClean="0"/>
              <a:t>And the interface is defined by commands, attributes, properties,…</a:t>
            </a:r>
          </a:p>
          <a:p>
            <a:pPr lvl="1">
              <a:buNone/>
            </a:pPr>
            <a:r>
              <a:rPr lang="en-US" sz="1400" dirty="0" smtClean="0"/>
              <a:t>It can also model an abstract object (e.g.: beam position or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)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Software Vocabulary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733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Device: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 device is an instance of a class.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lang="en-US" sz="1400" kern="0" noProof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.g.: pump1, pump2, pump3,…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noProof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 devices of a class have the same commands, attributes, properties.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Only the property values can be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different to configure it.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029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Device Server: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 device server is a process running on a machine containing one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(or several) class(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).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It takes the device and class list from the database.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New diagnostics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81800"/>
            <a:ext cx="3422857" cy="5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March 19th  2007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TANGO collaboration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8B2B691-8F12-4C85-AA16-533210DB62F7}" type="slidenum">
              <a:rPr lang="en-US"/>
              <a:pPr/>
              <a:t>21</a:t>
            </a:fld>
            <a:endParaRPr lang="en-US"/>
          </a:p>
        </p:txBody>
      </p:sp>
      <p:pic>
        <p:nvPicPr>
          <p:cNvPr id="4102" name="Picture 6" descr="PICT1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3400"/>
            <a:ext cx="6400800" cy="1771650"/>
          </a:xfrm>
        </p:spPr>
        <p:txBody>
          <a:bodyPr/>
          <a:lstStyle/>
          <a:p>
            <a:r>
              <a:rPr lang="en-GB" dirty="0" smtClean="0"/>
              <a:t>ESRF Vacuum Control System</a:t>
            </a:r>
            <a:endParaRPr lang="en-GB" dirty="0"/>
          </a:p>
          <a:p>
            <a:endParaRPr lang="en-US" sz="1400" dirty="0" smtClean="0"/>
          </a:p>
          <a:p>
            <a:r>
              <a:rPr lang="en-US" sz="1400" dirty="0" smtClean="0"/>
              <a:t>Pascal </a:t>
            </a:r>
            <a:r>
              <a:rPr lang="en-US" sz="1400" dirty="0" err="1" smtClean="0"/>
              <a:t>Verdier</a:t>
            </a:r>
            <a:endParaRPr lang="en-US" sz="1400" dirty="0"/>
          </a:p>
          <a:p>
            <a:r>
              <a:rPr lang="en-US" sz="1400" dirty="0" smtClean="0"/>
              <a:t>ISDD software group</a:t>
            </a:r>
          </a:p>
          <a:p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October 2010</a:t>
            </a:r>
            <a:endParaRPr lang="en-GB" dirty="0"/>
          </a:p>
        </p:txBody>
      </p:sp>
      <p:pic>
        <p:nvPicPr>
          <p:cNvPr id="4104" name="Picture 8" descr="White_80x91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724400"/>
            <a:ext cx="762000" cy="866775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28800" y="2895600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Vacuum Application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New Vacuum Servers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kern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How </a:t>
            </a:r>
            <a:r>
              <a:rPr lang="en-US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 manage servers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5240000" cy="10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304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09800"/>
            <a:ext cx="7822858" cy="19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648200"/>
            <a:ext cx="2548571" cy="12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419600"/>
            <a:ext cx="2468572" cy="20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 rot="5400000">
            <a:off x="5905500" y="4229100"/>
            <a:ext cx="9144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819400" y="4191000"/>
            <a:ext cx="60960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9399" y="990600"/>
            <a:ext cx="4200001" cy="16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1066800" y="1295400"/>
            <a:ext cx="16002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667000"/>
            <a:ext cx="4861905" cy="28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2819400"/>
            <a:ext cx="828571" cy="7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 bwMode="auto">
          <a:xfrm>
            <a:off x="2971800" y="3276600"/>
            <a:ext cx="16764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4377143" cy="28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822858" cy="47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Tango manager tool :  Astor  (combined with Starter device servers)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19400"/>
            <a:ext cx="3502858" cy="22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000" y="2160000"/>
            <a:ext cx="2320000" cy="3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824000"/>
            <a:ext cx="1034286" cy="146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600" y="4276800"/>
            <a:ext cx="1777143" cy="178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447800"/>
            <a:ext cx="3800000" cy="1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4714875" y="2617787"/>
            <a:ext cx="1428750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MultiCellGauges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92075" y="2773362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71725" y="2600325"/>
            <a:ext cx="1843088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</a:rPr>
              <a:t>Tango Spectrum Attributes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72125" y="5105400"/>
            <a:ext cx="1666876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64  Tango servers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101013" y="3462337"/>
            <a:ext cx="1021988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32 Servers</a:t>
            </a:r>
          </a:p>
        </p:txBody>
      </p:sp>
      <p:cxnSp>
        <p:nvCxnSpPr>
          <p:cNvPr id="14" name="AutoShape 25"/>
          <p:cNvCxnSpPr>
            <a:cxnSpLocks noChangeShapeType="1"/>
            <a:stCxn id="26" idx="4"/>
          </p:cNvCxnSpPr>
          <p:nvPr/>
        </p:nvCxnSpPr>
        <p:spPr bwMode="auto">
          <a:xfrm rot="16200000" flipH="1">
            <a:off x="2601119" y="2978944"/>
            <a:ext cx="714375" cy="24209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5281613" y="3400425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6" name="AutoShape 44"/>
          <p:cNvCxnSpPr>
            <a:cxnSpLocks noChangeShapeType="1"/>
            <a:endCxn id="26" idx="4"/>
          </p:cNvCxnSpPr>
          <p:nvPr/>
        </p:nvCxnSpPr>
        <p:spPr bwMode="auto">
          <a:xfrm rot="5400000" flipH="1" flipV="1">
            <a:off x="1208088" y="4006850"/>
            <a:ext cx="714375" cy="365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2260600" y="3903662"/>
            <a:ext cx="1525588" cy="25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100" dirty="0">
                <a:solidFill>
                  <a:srgbClr val="000000"/>
                </a:solidFill>
              </a:rPr>
              <a:t>Tango Scalar Attributes</a:t>
            </a:r>
          </a:p>
        </p:txBody>
      </p:sp>
      <p:cxnSp>
        <p:nvCxnSpPr>
          <p:cNvPr id="18" name="AutoShape 48"/>
          <p:cNvCxnSpPr>
            <a:cxnSpLocks noChangeShapeType="1"/>
            <a:stCxn id="25" idx="0"/>
            <a:endCxn id="9" idx="6"/>
          </p:cNvCxnSpPr>
          <p:nvPr/>
        </p:nvCxnSpPr>
        <p:spPr bwMode="auto">
          <a:xfrm rot="16200000" flipV="1">
            <a:off x="6482556" y="2494756"/>
            <a:ext cx="569913" cy="1247775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9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388" y="1046162"/>
            <a:ext cx="2562225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20" name="AutoShape 50"/>
          <p:cNvCxnSpPr>
            <a:cxnSpLocks noChangeShapeType="1"/>
            <a:stCxn id="9" idx="0"/>
          </p:cNvCxnSpPr>
          <p:nvPr/>
        </p:nvCxnSpPr>
        <p:spPr bwMode="auto">
          <a:xfrm rot="5400000" flipH="1" flipV="1">
            <a:off x="5476875" y="1692275"/>
            <a:ext cx="877887" cy="973138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4953000" y="1066800"/>
            <a:ext cx="1531938" cy="447675"/>
          </a:xfrm>
          <a:prstGeom prst="rect">
            <a:avLst/>
          </a:prstGeom>
          <a:noFill/>
          <a:ln w="108000">
            <a:noFill/>
            <a:round/>
            <a:headEnd/>
            <a:tailEnd/>
          </a:ln>
        </p:spPr>
        <p:txBody>
          <a:bodyPr wrap="none" lIns="144000" tIns="99000" rIns="144000" bIns="99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Tango Spectrum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Attributes </a:t>
            </a:r>
            <a:r>
              <a:rPr lang="en-GB" sz="1200" dirty="0" smtClean="0">
                <a:solidFill>
                  <a:srgbClr val="000000"/>
                </a:solidFill>
              </a:rPr>
              <a:t>and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History</a:t>
            </a:r>
            <a:endParaRPr lang="en-GB" sz="1200" dirty="0">
              <a:solidFill>
                <a:srgbClr val="000000"/>
              </a:solidFill>
            </a:endParaRPr>
          </a:p>
        </p:txBody>
      </p:sp>
      <p:grpSp>
        <p:nvGrpSpPr>
          <p:cNvPr id="2" name="Group 346"/>
          <p:cNvGrpSpPr>
            <a:grpSpLocks/>
          </p:cNvGrpSpPr>
          <p:nvPr/>
        </p:nvGrpSpPr>
        <p:grpSpPr bwMode="auto">
          <a:xfrm>
            <a:off x="138113" y="1295400"/>
            <a:ext cx="4181475" cy="1257288"/>
            <a:chOff x="138113" y="71438"/>
            <a:chExt cx="4181475" cy="1714488"/>
          </a:xfrm>
        </p:grpSpPr>
        <p:sp>
          <p:nvSpPr>
            <p:cNvPr id="23" name="AutoShape 52"/>
            <p:cNvSpPr>
              <a:spLocks noChangeArrowheads="1"/>
            </p:cNvSpPr>
            <p:nvPr/>
          </p:nvSpPr>
          <p:spPr bwMode="auto">
            <a:xfrm>
              <a:off x="138113" y="71438"/>
              <a:ext cx="4181475" cy="1714488"/>
            </a:xfrm>
            <a:prstGeom prst="roundRect">
              <a:avLst>
                <a:gd name="adj" fmla="val 74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3"/>
            <p:cNvSpPr txBox="1">
              <a:spLocks noChangeArrowheads="1"/>
            </p:cNvSpPr>
            <p:nvPr/>
          </p:nvSpPr>
          <p:spPr bwMode="auto">
            <a:xfrm>
              <a:off x="188913" y="452439"/>
              <a:ext cx="4035425" cy="1295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u="sng" dirty="0">
                  <a:solidFill>
                    <a:srgbClr val="000000"/>
                  </a:solidFill>
                </a:rPr>
                <a:t>Pure Tango Pressures principle:</a:t>
              </a:r>
            </a:p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u="sng" dirty="0">
                  <a:solidFill>
                    <a:srgbClr val="000000"/>
                  </a:solidFill>
                </a:rPr>
                <a:t/>
              </a:r>
              <a:br>
                <a:rPr lang="en-GB" sz="1200" u="sng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- 1 server for the </a:t>
              </a:r>
              <a:r>
                <a:rPr lang="en-GB" sz="1200" dirty="0" smtClean="0">
                  <a:solidFill>
                    <a:srgbClr val="000000"/>
                  </a:solidFill>
                </a:rPr>
                <a:t>storage ring </a:t>
              </a:r>
              <a:r>
                <a:rPr lang="en-GB" sz="1200" dirty="0">
                  <a:solidFill>
                    <a:srgbClr val="000000"/>
                  </a:solidFill>
                </a:rPr>
                <a:t>(</a:t>
              </a:r>
              <a:r>
                <a:rPr lang="en-GB" sz="1200" dirty="0" err="1">
                  <a:solidFill>
                    <a:srgbClr val="000000"/>
                  </a:solidFill>
                </a:rPr>
                <a:t>MultiCellGauges</a:t>
              </a:r>
              <a:r>
                <a:rPr lang="en-GB" sz="1200" dirty="0">
                  <a:solidFill>
                    <a:srgbClr val="000000"/>
                  </a:solidFill>
                </a:rPr>
                <a:t>)</a:t>
              </a:r>
              <a:r>
                <a:rPr lang="en-GB" sz="1200" u="sng" dirty="0">
                  <a:solidFill>
                    <a:srgbClr val="000000"/>
                  </a:solidFill>
                </a:rPr>
                <a:t/>
              </a:r>
              <a:br>
                <a:rPr lang="en-GB" sz="1200" u="sng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- 1 server for each cell (</a:t>
              </a:r>
              <a:r>
                <a:rPr lang="en-GB" sz="1200" dirty="0" err="1">
                  <a:solidFill>
                    <a:srgbClr val="000000"/>
                  </a:solidFill>
                </a:rPr>
                <a:t>VacCellGauge</a:t>
              </a:r>
              <a:r>
                <a:rPr lang="en-GB" sz="1200" dirty="0">
                  <a:solidFill>
                    <a:srgbClr val="000000"/>
                  </a:solidFill>
                </a:rPr>
                <a:t>)</a:t>
              </a:r>
              <a:br>
                <a:rPr lang="en-GB" sz="1200" dirty="0">
                  <a:solidFill>
                    <a:srgbClr val="000000"/>
                  </a:solidFill>
                </a:rPr>
              </a:br>
              <a:r>
                <a:rPr lang="en-GB" sz="1200" dirty="0">
                  <a:solidFill>
                    <a:srgbClr val="000000"/>
                  </a:solidFill>
                </a:rPr>
                <a:t>- 1 server for 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pennings</a:t>
              </a:r>
              <a:r>
                <a:rPr lang="en-GB" sz="1200" dirty="0" smtClean="0">
                  <a:solidFill>
                    <a:srgbClr val="000000"/>
                  </a:solidFill>
                </a:rPr>
                <a:t> / cell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dirty="0">
                  <a:solidFill>
                    <a:srgbClr val="000000"/>
                  </a:solidFill>
                </a:rPr>
                <a:t>- 1 server for ion </a:t>
              </a:r>
              <a:r>
                <a:rPr lang="en-GB" sz="1200" dirty="0" smtClean="0">
                  <a:solidFill>
                    <a:srgbClr val="000000"/>
                  </a:solidFill>
                </a:rPr>
                <a:t>pumps / cell</a:t>
              </a:r>
              <a:r>
                <a:rPr lang="en-GB" sz="1200" dirty="0">
                  <a:solidFill>
                    <a:srgbClr val="000000"/>
                  </a:solidFill>
                </a:rPr>
                <a:t/>
              </a:r>
              <a:br>
                <a:rPr lang="en-GB" sz="1200" dirty="0">
                  <a:solidFill>
                    <a:srgbClr val="000000"/>
                  </a:solidFill>
                </a:rPr>
              </a:b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6710363" y="3403600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1066800" y="3400425"/>
            <a:ext cx="1362075" cy="4318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>
                <a:solidFill>
                  <a:srgbClr val="000000"/>
                </a:solidFill>
              </a:rPr>
              <a:t>VacCellGauge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27" name="AutoShape 47"/>
          <p:cNvCxnSpPr>
            <a:cxnSpLocks noChangeShapeType="1"/>
            <a:stCxn id="26" idx="0"/>
            <a:endCxn id="9" idx="2"/>
          </p:cNvCxnSpPr>
          <p:nvPr/>
        </p:nvCxnSpPr>
        <p:spPr bwMode="auto">
          <a:xfrm rot="5400000" flipH="1" flipV="1">
            <a:off x="2947988" y="1633537"/>
            <a:ext cx="566738" cy="2967037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8" name="AutoShape 48"/>
          <p:cNvCxnSpPr>
            <a:cxnSpLocks noChangeShapeType="1"/>
            <a:stCxn id="15" idx="7"/>
            <a:endCxn id="9" idx="6"/>
          </p:cNvCxnSpPr>
          <p:nvPr/>
        </p:nvCxnSpPr>
        <p:spPr bwMode="auto">
          <a:xfrm rot="16200000" flipV="1">
            <a:off x="5978525" y="2998787"/>
            <a:ext cx="630238" cy="300038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2928938" y="4546600"/>
            <a:ext cx="2500312" cy="2286000"/>
            <a:chOff x="4500562" y="4214818"/>
            <a:chExt cx="2500330" cy="2286016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500562" y="4214818"/>
              <a:ext cx="2500330" cy="142876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695771" y="4214818"/>
              <a:ext cx="2090807" cy="269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VacGaugeServer  Tango server</a:t>
              </a:r>
            </a:p>
          </p:txBody>
        </p:sp>
        <p:grpSp>
          <p:nvGrpSpPr>
            <p:cNvPr id="4" name="Group 91"/>
            <p:cNvGrpSpPr>
              <a:grpSpLocks/>
            </p:cNvGrpSpPr>
            <p:nvPr/>
          </p:nvGrpSpPr>
          <p:grpSpPr bwMode="auto">
            <a:xfrm>
              <a:off x="4568824" y="4500570"/>
              <a:ext cx="1146183" cy="2000264"/>
              <a:chOff x="3282940" y="4714884"/>
              <a:chExt cx="1146183" cy="2000264"/>
            </a:xfrm>
          </p:grpSpPr>
          <p:sp>
            <p:nvSpPr>
              <p:cNvPr id="45" name="Oval 29"/>
              <p:cNvSpPr>
                <a:spLocks noChangeArrowheads="1"/>
              </p:cNvSpPr>
              <p:nvPr/>
            </p:nvSpPr>
            <p:spPr bwMode="auto">
              <a:xfrm>
                <a:off x="3317876" y="4714884"/>
                <a:ext cx="1108061" cy="28575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100">
                    <a:solidFill>
                      <a:srgbClr val="000000"/>
                    </a:solidFill>
                  </a:rPr>
                  <a:t>VacGauge</a:t>
                </a:r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 flipH="1">
                <a:off x="3682998" y="6270666"/>
                <a:ext cx="125413" cy="1444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 flipH="1">
                <a:off x="3859193" y="5734090"/>
                <a:ext cx="7938" cy="3222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Text Box 35"/>
              <p:cNvSpPr txBox="1">
                <a:spLocks noChangeArrowheads="1"/>
              </p:cNvSpPr>
              <p:nvPr/>
            </p:nvSpPr>
            <p:spPr bwMode="auto">
              <a:xfrm>
                <a:off x="3424683" y="5831498"/>
                <a:ext cx="770060" cy="2407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  line</a:t>
                </a:r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3462325" y="5470760"/>
                <a:ext cx="820737" cy="263330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class</a:t>
                </a:r>
              </a:p>
            </p:txBody>
          </p:sp>
          <p:sp>
            <p:nvSpPr>
              <p:cNvPr id="50" name="Oval 32"/>
              <p:cNvSpPr>
                <a:spLocks noChangeArrowheads="1"/>
              </p:cNvSpPr>
              <p:nvPr/>
            </p:nvSpPr>
            <p:spPr bwMode="auto">
              <a:xfrm>
                <a:off x="3282940" y="6413521"/>
                <a:ext cx="576267" cy="3016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Pump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34"/>
              <p:cNvSpPr>
                <a:spLocks noChangeShapeType="1"/>
              </p:cNvSpPr>
              <p:nvPr/>
            </p:nvSpPr>
            <p:spPr bwMode="auto">
              <a:xfrm>
                <a:off x="3913168" y="6270666"/>
                <a:ext cx="160339" cy="21431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Oval 32"/>
              <p:cNvSpPr>
                <a:spLocks noChangeArrowheads="1"/>
              </p:cNvSpPr>
              <p:nvPr/>
            </p:nvSpPr>
            <p:spPr bwMode="auto">
              <a:xfrm>
                <a:off x="3852857" y="6397646"/>
                <a:ext cx="576266" cy="3016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Pump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502017" y="6056330"/>
                <a:ext cx="785818" cy="2143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2060"/>
                    </a:solidFill>
                  </a:rPr>
                  <a:t>Controller</a:t>
                </a:r>
                <a:endParaRPr lang="en-GB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Oval 29"/>
              <p:cNvSpPr>
                <a:spLocks noChangeArrowheads="1"/>
              </p:cNvSpPr>
              <p:nvPr/>
            </p:nvSpPr>
            <p:spPr bwMode="auto">
              <a:xfrm>
                <a:off x="3460753" y="5234024"/>
                <a:ext cx="822309" cy="25908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VarianCtrl</a:t>
                </a:r>
              </a:p>
            </p:txBody>
          </p:sp>
          <p:sp>
            <p:nvSpPr>
              <p:cNvPr id="55" name="Oval 29"/>
              <p:cNvSpPr>
                <a:spLocks noChangeArrowheads="1"/>
              </p:cNvSpPr>
              <p:nvPr/>
            </p:nvSpPr>
            <p:spPr bwMode="auto">
              <a:xfrm>
                <a:off x="3460753" y="5019710"/>
                <a:ext cx="822309" cy="25908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VarianIP</a:t>
                </a:r>
              </a:p>
            </p:txBody>
          </p:sp>
        </p:grp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5783271" y="4500570"/>
              <a:ext cx="1146183" cy="2000264"/>
              <a:chOff x="3282941" y="4714884"/>
              <a:chExt cx="1146183" cy="2000264"/>
            </a:xfrm>
          </p:grpSpPr>
          <p:sp>
            <p:nvSpPr>
              <p:cNvPr id="34" name="Oval 29"/>
              <p:cNvSpPr>
                <a:spLocks noChangeArrowheads="1"/>
              </p:cNvSpPr>
              <p:nvPr/>
            </p:nvSpPr>
            <p:spPr bwMode="auto">
              <a:xfrm>
                <a:off x="3317876" y="4714884"/>
                <a:ext cx="1108061" cy="28575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100">
                    <a:solidFill>
                      <a:srgbClr val="000000"/>
                    </a:solidFill>
                  </a:rPr>
                  <a:t>VacGauge</a:t>
                </a: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 flipH="1">
                <a:off x="3682998" y="6270666"/>
                <a:ext cx="125413" cy="1444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H="1">
                <a:off x="3859193" y="5734090"/>
                <a:ext cx="7938" cy="3222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 Box 35"/>
              <p:cNvSpPr txBox="1">
                <a:spLocks noChangeArrowheads="1"/>
              </p:cNvSpPr>
              <p:nvPr/>
            </p:nvSpPr>
            <p:spPr bwMode="auto">
              <a:xfrm>
                <a:off x="3424683" y="5831498"/>
                <a:ext cx="770060" cy="2407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  line</a:t>
                </a:r>
              </a:p>
            </p:txBody>
          </p:sp>
          <p:sp>
            <p:nvSpPr>
              <p:cNvPr id="38" name="Oval 30"/>
              <p:cNvSpPr>
                <a:spLocks noChangeArrowheads="1"/>
              </p:cNvSpPr>
              <p:nvPr/>
            </p:nvSpPr>
            <p:spPr bwMode="auto">
              <a:xfrm>
                <a:off x="3462325" y="5470760"/>
                <a:ext cx="820737" cy="263330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class</a:t>
                </a:r>
              </a:p>
            </p:txBody>
          </p:sp>
          <p:sp>
            <p:nvSpPr>
              <p:cNvPr id="39" name="Oval 32"/>
              <p:cNvSpPr>
                <a:spLocks noChangeArrowheads="1"/>
              </p:cNvSpPr>
              <p:nvPr/>
            </p:nvSpPr>
            <p:spPr bwMode="auto">
              <a:xfrm>
                <a:off x="3282941" y="6413521"/>
                <a:ext cx="576266" cy="3016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Pump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913168" y="6270666"/>
                <a:ext cx="160339" cy="21431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auto">
              <a:xfrm>
                <a:off x="3852857" y="6397646"/>
                <a:ext cx="576267" cy="3016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Pump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3502018" y="6056330"/>
                <a:ext cx="785817" cy="21431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2060"/>
                    </a:solidFill>
                  </a:rPr>
                  <a:t>Controller</a:t>
                </a:r>
                <a:endParaRPr lang="en-GB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Oval 29"/>
              <p:cNvSpPr>
                <a:spLocks noChangeArrowheads="1"/>
              </p:cNvSpPr>
              <p:nvPr/>
            </p:nvSpPr>
            <p:spPr bwMode="auto">
              <a:xfrm>
                <a:off x="3460753" y="5234024"/>
                <a:ext cx="822309" cy="25908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VarianCtrl</a:t>
                </a:r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3460753" y="5019710"/>
                <a:ext cx="822309" cy="25908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VarianIP</a:t>
                </a:r>
              </a:p>
            </p:txBody>
          </p:sp>
        </p:grp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142875" y="4546600"/>
            <a:ext cx="2500313" cy="2286000"/>
            <a:chOff x="142875" y="4214813"/>
            <a:chExt cx="2500313" cy="2286000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142875" y="4214813"/>
              <a:ext cx="2500313" cy="142875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8" name="Text Box 5"/>
            <p:cNvSpPr txBox="1">
              <a:spLocks noChangeArrowheads="1"/>
            </p:cNvSpPr>
            <p:nvPr/>
          </p:nvSpPr>
          <p:spPr bwMode="auto">
            <a:xfrm>
              <a:off x="338083" y="4214813"/>
              <a:ext cx="2090793" cy="269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5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VacGaugeServer  Tango server</a:t>
              </a:r>
            </a:p>
          </p:txBody>
        </p:sp>
        <p:grpSp>
          <p:nvGrpSpPr>
            <p:cNvPr id="22" name="Group 107"/>
            <p:cNvGrpSpPr>
              <a:grpSpLocks/>
            </p:cNvGrpSpPr>
            <p:nvPr/>
          </p:nvGrpSpPr>
          <p:grpSpPr bwMode="auto">
            <a:xfrm>
              <a:off x="211138" y="4500563"/>
              <a:ext cx="1146175" cy="2000250"/>
              <a:chOff x="3282941" y="4714884"/>
              <a:chExt cx="1146183" cy="2000264"/>
            </a:xfrm>
          </p:grpSpPr>
          <p:sp>
            <p:nvSpPr>
              <p:cNvPr id="72" name="Oval 29"/>
              <p:cNvSpPr>
                <a:spLocks noChangeArrowheads="1"/>
              </p:cNvSpPr>
              <p:nvPr/>
            </p:nvSpPr>
            <p:spPr bwMode="auto">
              <a:xfrm>
                <a:off x="3317876" y="4714884"/>
                <a:ext cx="1108061" cy="28575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100">
                    <a:solidFill>
                      <a:srgbClr val="000000"/>
                    </a:solidFill>
                  </a:rPr>
                  <a:t>VacGauge</a:t>
                </a:r>
              </a:p>
            </p:txBody>
          </p:sp>
          <p:sp>
            <p:nvSpPr>
              <p:cNvPr id="73" name="Line 34"/>
              <p:cNvSpPr>
                <a:spLocks noChangeShapeType="1"/>
              </p:cNvSpPr>
              <p:nvPr/>
            </p:nvSpPr>
            <p:spPr bwMode="auto">
              <a:xfrm flipH="1">
                <a:off x="3682998" y="6270666"/>
                <a:ext cx="125413" cy="1444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Line 33"/>
              <p:cNvSpPr>
                <a:spLocks noChangeShapeType="1"/>
              </p:cNvSpPr>
              <p:nvPr/>
            </p:nvSpPr>
            <p:spPr bwMode="auto">
              <a:xfrm flipH="1">
                <a:off x="3859193" y="5734090"/>
                <a:ext cx="7938" cy="3222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 Box 35"/>
              <p:cNvSpPr txBox="1">
                <a:spLocks noChangeArrowheads="1"/>
              </p:cNvSpPr>
              <p:nvPr/>
            </p:nvSpPr>
            <p:spPr bwMode="auto">
              <a:xfrm>
                <a:off x="3424683" y="5831498"/>
                <a:ext cx="770060" cy="2407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  line</a:t>
                </a:r>
              </a:p>
            </p:txBody>
          </p:sp>
          <p:sp>
            <p:nvSpPr>
              <p:cNvPr id="76" name="Oval 30"/>
              <p:cNvSpPr>
                <a:spLocks noChangeArrowheads="1"/>
              </p:cNvSpPr>
              <p:nvPr/>
            </p:nvSpPr>
            <p:spPr bwMode="auto">
              <a:xfrm>
                <a:off x="3462329" y="5470539"/>
                <a:ext cx="820744" cy="263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Serial class</a:t>
                </a:r>
              </a:p>
            </p:txBody>
          </p:sp>
          <p:sp>
            <p:nvSpPr>
              <p:cNvPr id="77" name="Oval 32"/>
              <p:cNvSpPr>
                <a:spLocks noChangeArrowheads="1"/>
              </p:cNvSpPr>
              <p:nvPr/>
            </p:nvSpPr>
            <p:spPr bwMode="auto">
              <a:xfrm>
                <a:off x="3282941" y="6413521"/>
                <a:ext cx="576266" cy="30162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Gauge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Line 34"/>
              <p:cNvSpPr>
                <a:spLocks noChangeShapeType="1"/>
              </p:cNvSpPr>
              <p:nvPr/>
            </p:nvSpPr>
            <p:spPr bwMode="auto">
              <a:xfrm>
                <a:off x="3913168" y="6270666"/>
                <a:ext cx="160339" cy="21431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Oval 32"/>
              <p:cNvSpPr>
                <a:spLocks noChangeArrowheads="1"/>
              </p:cNvSpPr>
              <p:nvPr/>
            </p:nvSpPr>
            <p:spPr bwMode="auto">
              <a:xfrm>
                <a:off x="3852857" y="6397646"/>
                <a:ext cx="576267" cy="30162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Gauge</a:t>
                </a: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3502018" y="6056330"/>
                <a:ext cx="785817" cy="214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2060"/>
                    </a:solidFill>
                  </a:rPr>
                  <a:t>Controller</a:t>
                </a:r>
                <a:endParaRPr lang="en-GB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1" name="Oval 29"/>
              <p:cNvSpPr>
                <a:spLocks noChangeArrowheads="1"/>
              </p:cNvSpPr>
              <p:nvPr/>
            </p:nvSpPr>
            <p:spPr bwMode="auto">
              <a:xfrm>
                <a:off x="3460742" y="5234000"/>
                <a:ext cx="822331" cy="25876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 err="1">
                    <a:solidFill>
                      <a:srgbClr val="000000"/>
                    </a:solidFill>
                  </a:rPr>
                  <a:t>BalzersTPG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Oval 29"/>
              <p:cNvSpPr>
                <a:spLocks noChangeArrowheads="1"/>
              </p:cNvSpPr>
              <p:nvPr/>
            </p:nvSpPr>
            <p:spPr bwMode="auto">
              <a:xfrm>
                <a:off x="3376604" y="5019686"/>
                <a:ext cx="982669" cy="25876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 err="1">
                    <a:solidFill>
                      <a:srgbClr val="000000"/>
                    </a:solidFill>
                  </a:rPr>
                  <a:t>BalzersGauge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" name="Group 119"/>
            <p:cNvGrpSpPr>
              <a:grpSpLocks/>
            </p:cNvGrpSpPr>
            <p:nvPr/>
          </p:nvGrpSpPr>
          <p:grpSpPr bwMode="auto">
            <a:xfrm>
              <a:off x="1425575" y="4500563"/>
              <a:ext cx="1146175" cy="2000250"/>
              <a:chOff x="3282941" y="4714884"/>
              <a:chExt cx="1146183" cy="2000264"/>
            </a:xfrm>
          </p:grpSpPr>
          <p:sp>
            <p:nvSpPr>
              <p:cNvPr id="61" name="Oval 29"/>
              <p:cNvSpPr>
                <a:spLocks noChangeArrowheads="1"/>
              </p:cNvSpPr>
              <p:nvPr/>
            </p:nvSpPr>
            <p:spPr bwMode="auto">
              <a:xfrm>
                <a:off x="3317876" y="4714884"/>
                <a:ext cx="1108061" cy="285752"/>
              </a:xfrm>
              <a:prstGeom prst="ellipse">
                <a:avLst/>
              </a:prstGeom>
              <a:solidFill>
                <a:srgbClr val="CC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100">
                    <a:solidFill>
                      <a:srgbClr val="000000"/>
                    </a:solidFill>
                  </a:rPr>
                  <a:t>VacGauge</a:t>
                </a:r>
              </a:p>
            </p:txBody>
          </p:sp>
          <p:sp>
            <p:nvSpPr>
              <p:cNvPr id="62" name="Line 34"/>
              <p:cNvSpPr>
                <a:spLocks noChangeShapeType="1"/>
              </p:cNvSpPr>
              <p:nvPr/>
            </p:nvSpPr>
            <p:spPr bwMode="auto">
              <a:xfrm flipH="1">
                <a:off x="3682998" y="6270666"/>
                <a:ext cx="125413" cy="144462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Line 33"/>
              <p:cNvSpPr>
                <a:spLocks noChangeShapeType="1"/>
              </p:cNvSpPr>
              <p:nvPr/>
            </p:nvSpPr>
            <p:spPr bwMode="auto">
              <a:xfrm flipH="1">
                <a:off x="3859193" y="5734090"/>
                <a:ext cx="7938" cy="32226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Text Box 35"/>
              <p:cNvSpPr txBox="1">
                <a:spLocks noChangeArrowheads="1"/>
              </p:cNvSpPr>
              <p:nvPr/>
            </p:nvSpPr>
            <p:spPr bwMode="auto">
              <a:xfrm>
                <a:off x="3424683" y="5831498"/>
                <a:ext cx="770060" cy="2407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000">
                    <a:solidFill>
                      <a:srgbClr val="000000"/>
                    </a:solidFill>
                  </a:rPr>
                  <a:t>Serial   line</a:t>
                </a:r>
              </a:p>
            </p:txBody>
          </p:sp>
          <p:sp>
            <p:nvSpPr>
              <p:cNvPr id="65" name="Oval 30"/>
              <p:cNvSpPr>
                <a:spLocks noChangeArrowheads="1"/>
              </p:cNvSpPr>
              <p:nvPr/>
            </p:nvSpPr>
            <p:spPr bwMode="auto">
              <a:xfrm>
                <a:off x="3462330" y="5470539"/>
                <a:ext cx="820743" cy="263527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Serial class</a:t>
                </a:r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auto">
              <a:xfrm>
                <a:off x="3282941" y="6413521"/>
                <a:ext cx="576267" cy="30162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US" sz="1000" dirty="0">
                    <a:solidFill>
                      <a:srgbClr val="000000"/>
                    </a:solidFill>
                  </a:rPr>
                  <a:t>Gauge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>
                <a:off x="3913168" y="6270666"/>
                <a:ext cx="160339" cy="214314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3852858" y="6397646"/>
                <a:ext cx="576266" cy="30162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>
                    <a:solidFill>
                      <a:srgbClr val="000000"/>
                    </a:solidFill>
                  </a:rPr>
                  <a:t>Gauge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502018" y="6056330"/>
                <a:ext cx="785818" cy="2143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r>
                  <a:rPr lang="en-US" sz="900" dirty="0">
                    <a:solidFill>
                      <a:srgbClr val="002060"/>
                    </a:solidFill>
                  </a:rPr>
                  <a:t>Controller</a:t>
                </a:r>
                <a:endParaRPr lang="en-GB" sz="11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0" name="Oval 29"/>
              <p:cNvSpPr>
                <a:spLocks noChangeArrowheads="1"/>
              </p:cNvSpPr>
              <p:nvPr/>
            </p:nvSpPr>
            <p:spPr bwMode="auto">
              <a:xfrm>
                <a:off x="3460742" y="5234000"/>
                <a:ext cx="822331" cy="258765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 err="1">
                    <a:solidFill>
                      <a:srgbClr val="000000"/>
                    </a:solidFill>
                  </a:rPr>
                  <a:t>BalzersTPG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Oval 29"/>
              <p:cNvSpPr>
                <a:spLocks noChangeArrowheads="1"/>
              </p:cNvSpPr>
              <p:nvPr/>
            </p:nvSpPr>
            <p:spPr bwMode="auto">
              <a:xfrm>
                <a:off x="3381367" y="5019686"/>
                <a:ext cx="987432" cy="25876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5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sz="1000" dirty="0" err="1">
                    <a:solidFill>
                      <a:srgbClr val="000000"/>
                    </a:solidFill>
                  </a:rPr>
                  <a:t>BalzersGauge</a:t>
                </a:r>
                <a:endParaRPr lang="en-GB" sz="1000" dirty="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00" y="2160000"/>
            <a:ext cx="2325715" cy="3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438400"/>
            <a:ext cx="5325715" cy="30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05000"/>
            <a:ext cx="65373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000" y="2340000"/>
            <a:ext cx="22002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5912" y="4419600"/>
            <a:ext cx="31384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619375"/>
            <a:ext cx="36671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Booster since summer shutdown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114800"/>
            <a:ext cx="1395238" cy="3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Storage Ring after winter shutdown.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8074286" cy="3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19400"/>
            <a:ext cx="1400000" cy="5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Vacuum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en-US" sz="16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Find a device server.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6148572" cy="1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0" y="2520000"/>
            <a:ext cx="4388572" cy="28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000" y="2520000"/>
            <a:ext cx="4394286" cy="28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000" y="2520000"/>
            <a:ext cx="4394286" cy="28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0000" y="2520000"/>
            <a:ext cx="4394286" cy="2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Software Vocabulary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Client: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 client is a remote software object connected on a (or several) device(s)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It takes the device connection parameters from the database.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It could be an application, a calculation program or a device (higher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level)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Device oriented control system: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Taco and Tango are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device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oriented control systems.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That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means :</a:t>
            </a:r>
          </a:p>
          <a:p>
            <a:pPr marL="1200150" lvl="2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kern="0" baseline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Objects</a:t>
            </a:r>
            <a:r>
              <a:rPr lang="en-US" sz="12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known by clients are devices and a device name must be unique. </a:t>
            </a:r>
          </a:p>
          <a:p>
            <a:pPr marL="1200150" lvl="2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Devices are seen as a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black box, and all actions (get/set) are done by the interface.</a:t>
            </a:r>
          </a:p>
          <a:p>
            <a:pPr marL="1200150" lvl="2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kern="0" baseline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All devices have</a:t>
            </a:r>
            <a:r>
              <a:rPr lang="en-US" sz="12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the same interface:</a:t>
            </a:r>
          </a:p>
          <a:p>
            <a:pPr marL="1657350" lvl="3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set of Commands</a:t>
            </a:r>
          </a:p>
          <a:p>
            <a:pPr marL="1657350" lvl="3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kern="0" baseline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set of Attributes</a:t>
            </a:r>
          </a:p>
          <a:p>
            <a:pPr marL="1657350" lvl="3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 set of Properties</a:t>
            </a:r>
          </a:p>
          <a:p>
            <a:pPr marL="1657350" lvl="3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 kern="0" baseline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en-US" sz="12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set of States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5029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Taco/Tango Convention: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device is defined by 3 fields    </a:t>
            </a:r>
            <a:r>
              <a:rPr lang="en-US" sz="1400" i="1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domain / family / member</a:t>
            </a:r>
          </a:p>
          <a:p>
            <a:pPr marL="1200150" lvl="2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domain </a:t>
            </a:r>
            <a:r>
              <a:rPr kumimoji="0" lang="en-US" sz="1400" b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 e.g.:   </a:t>
            </a:r>
            <a:r>
              <a:rPr lang="en-US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r, </a:t>
            </a:r>
            <a:r>
              <a:rPr lang="en-US" sz="1400" kern="0" noProof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r>
              <a:rPr kumimoji="0" lang="en-US" sz="1400" b="0" u="none" strike="noStrike" kern="0" cap="none" spc="0" normalizeH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y</a:t>
            </a:r>
            <a:r>
              <a:rPr kumimoji="0" lang="en-US" sz="1400" b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, id08,…</a:t>
            </a:r>
          </a:p>
          <a:p>
            <a:pPr marL="1200150" lvl="2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i="1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</a:t>
            </a:r>
            <a:r>
              <a:rPr lang="en-US" sz="1400" i="1" kern="0" baseline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amily  </a:t>
            </a:r>
            <a:r>
              <a:rPr lang="en-US" sz="1400" kern="0" baseline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  e.g.:    d-ct, v-pen,… (should represent</a:t>
            </a:r>
            <a:r>
              <a:rPr lang="en-US" sz="14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the device class).</a:t>
            </a:r>
          </a:p>
          <a:p>
            <a:pPr marL="1200150" lvl="2" indent="-28575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member</a:t>
            </a:r>
            <a:r>
              <a:rPr kumimoji="0" lang="en-US" sz="1400" b="0" i="1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: e.g.:  1, 2, c01-1, … (</a:t>
            </a:r>
            <a:r>
              <a:rPr lang="en-US" sz="1400" i="1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make unique the device </a:t>
            </a:r>
            <a:r>
              <a:rPr kumimoji="0" lang="en-US" sz="1400" b="0" i="1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name)</a:t>
            </a:r>
            <a:endParaRPr kumimoji="0" lang="en-US" sz="1400" b="0" i="1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89B3-E149-4FA1-85F2-72737CF16A6B}" type="slidenum">
              <a:rPr lang="en-US"/>
              <a:pPr/>
              <a:t>30</a:t>
            </a:fld>
            <a:endParaRPr lang="en-US"/>
          </a:p>
        </p:txBody>
      </p:sp>
      <p:pic>
        <p:nvPicPr>
          <p:cNvPr id="119815" name="Picture 7" descr="PICT1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811" name="WordArt 3"/>
          <p:cNvSpPr>
            <a:spLocks noChangeArrowheads="1" noChangeShapeType="1" noTextEdit="1"/>
          </p:cNvSpPr>
          <p:nvPr/>
        </p:nvSpPr>
        <p:spPr bwMode="auto">
          <a:xfrm>
            <a:off x="228600" y="609600"/>
            <a:ext cx="40386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you!</a:t>
            </a: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2819400"/>
            <a:ext cx="5410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1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9817" name="Picture 9" descr="White_80x91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648200"/>
            <a:ext cx="762000" cy="866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Software Vocabulary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906589" y="3581400"/>
            <a:ext cx="5180012" cy="2819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/>
          <a:lstStyle/>
          <a:p>
            <a:endParaRPr lang="en-GB" dirty="0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362200" y="4038600"/>
            <a:ext cx="1905000" cy="1828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/>
          <a:lstStyle/>
          <a:p>
            <a:r>
              <a:rPr lang="en-US" dirty="0" smtClean="0">
                <a:solidFill>
                  <a:srgbClr val="003399"/>
                </a:solidFill>
              </a:rPr>
              <a:t>Class A</a:t>
            </a:r>
            <a:endParaRPr lang="en-GB" dirty="0">
              <a:solidFill>
                <a:srgbClr val="003399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90800" y="4800600"/>
            <a:ext cx="609600" cy="609600"/>
            <a:chOff x="7391400" y="5638800"/>
            <a:chExt cx="609600" cy="609600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7391400" y="5896043"/>
              <a:ext cx="604158" cy="3523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7391400" y="5638800"/>
              <a:ext cx="609600" cy="257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i="1" dirty="0" smtClean="0">
                  <a:solidFill>
                    <a:srgbClr val="003399"/>
                  </a:solidFill>
                  <a:latin typeface="Arial" charset="0"/>
                </a:rPr>
                <a:t>Device</a:t>
              </a:r>
              <a:endParaRPr lang="en-GB" sz="1200" i="1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23728" y="5943600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3399"/>
                  </a:solidFill>
                </a:rPr>
                <a:t>D1</a:t>
              </a:r>
              <a:endParaRPr lang="en-GB" sz="1200" dirty="0">
                <a:solidFill>
                  <a:srgbClr val="003399"/>
                </a:solidFill>
              </a:endParaRPr>
            </a:p>
          </p:txBody>
        </p:sp>
      </p:grp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4648200" y="4038600"/>
            <a:ext cx="1905000" cy="1828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/>
          <a:lstStyle/>
          <a:p>
            <a:r>
              <a:rPr lang="en-US" dirty="0" smtClean="0">
                <a:solidFill>
                  <a:srgbClr val="003399"/>
                </a:solidFill>
              </a:rPr>
              <a:t>Class B</a:t>
            </a:r>
            <a:endParaRPr lang="en-GB" dirty="0">
              <a:solidFill>
                <a:srgbClr val="00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6974" y="3810000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003399"/>
                </a:solidFill>
              </a:rPr>
              <a:t>Device Server</a:t>
            </a:r>
            <a:endParaRPr lang="en-GB" sz="1400" u="sng" dirty="0">
              <a:solidFill>
                <a:srgbClr val="003399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29000" y="4800600"/>
            <a:ext cx="609600" cy="609600"/>
            <a:chOff x="7391400" y="5638800"/>
            <a:chExt cx="609600" cy="609600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7391400" y="5896043"/>
              <a:ext cx="604158" cy="3523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7391400" y="5638800"/>
              <a:ext cx="609600" cy="257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i="1" dirty="0" smtClean="0">
                  <a:solidFill>
                    <a:srgbClr val="003399"/>
                  </a:solidFill>
                  <a:latin typeface="Arial" charset="0"/>
                </a:rPr>
                <a:t>Device</a:t>
              </a:r>
              <a:endParaRPr lang="en-GB" sz="1200" i="1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23728" y="5943600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3399"/>
                  </a:solidFill>
                </a:rPr>
                <a:t>D2</a:t>
              </a:r>
              <a:endParaRPr lang="en-GB" sz="12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76800" y="4800600"/>
            <a:ext cx="609600" cy="609600"/>
            <a:chOff x="7391400" y="5638800"/>
            <a:chExt cx="609600" cy="6096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391400" y="5896043"/>
              <a:ext cx="604158" cy="3523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391400" y="5638800"/>
              <a:ext cx="609600" cy="257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i="1" dirty="0" smtClean="0">
                  <a:solidFill>
                    <a:srgbClr val="003399"/>
                  </a:solidFill>
                  <a:latin typeface="Arial" charset="0"/>
                </a:rPr>
                <a:t>Device</a:t>
              </a:r>
              <a:endParaRPr lang="en-GB" sz="1200" i="1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23728" y="5943600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3399"/>
                  </a:solidFill>
                </a:rPr>
                <a:t>D1</a:t>
              </a:r>
              <a:endParaRPr lang="en-GB" sz="1200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0" y="4800600"/>
            <a:ext cx="609600" cy="609600"/>
            <a:chOff x="7391400" y="5638800"/>
            <a:chExt cx="609600" cy="609600"/>
          </a:xfrm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7391400" y="5896043"/>
              <a:ext cx="604158" cy="3523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fr-FR" b="1">
                  <a:solidFill>
                    <a:schemeClr val="bg2"/>
                  </a:solidFill>
                </a:rPr>
                <a:t>  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7391400" y="5638800"/>
              <a:ext cx="609600" cy="2572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200" i="1" dirty="0" smtClean="0">
                  <a:solidFill>
                    <a:srgbClr val="003399"/>
                  </a:solidFill>
                  <a:latin typeface="Arial" charset="0"/>
                </a:rPr>
                <a:t>Device</a:t>
              </a:r>
              <a:endParaRPr lang="en-GB" sz="1200" i="1" dirty="0">
                <a:solidFill>
                  <a:srgbClr val="003399"/>
                </a:solidFill>
                <a:latin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23728" y="5943600"/>
              <a:ext cx="4010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3399"/>
                  </a:solidFill>
                </a:rPr>
                <a:t>D2</a:t>
              </a:r>
              <a:endParaRPr lang="en-GB" sz="1200" dirty="0">
                <a:solidFill>
                  <a:srgbClr val="003399"/>
                </a:solidFill>
              </a:endParaRPr>
            </a:p>
          </p:txBody>
        </p:sp>
      </p:grp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914400" y="2895600"/>
            <a:ext cx="7353300" cy="152400"/>
          </a:xfrm>
          <a:prstGeom prst="roundRect">
            <a:avLst>
              <a:gd name="adj" fmla="val 0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DDDDDD"/>
              </a:solidFill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5105400" y="2057400"/>
            <a:ext cx="1143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dirty="0"/>
              <a:t>Client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6477000" y="2057400"/>
            <a:ext cx="11430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dirty="0"/>
              <a:t>Client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5715000" y="26670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7086600" y="26670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4495800" y="3048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0" name="Elbow Connector 39"/>
          <p:cNvCxnSpPr>
            <a:stCxn id="13" idx="2"/>
            <a:endCxn id="24" idx="2"/>
          </p:cNvCxnSpPr>
          <p:nvPr/>
        </p:nvCxnSpPr>
        <p:spPr bwMode="auto">
          <a:xfrm rot="16200000" flipH="1">
            <a:off x="4035879" y="4267200"/>
            <a:ext cx="1588" cy="2286000"/>
          </a:xfrm>
          <a:prstGeom prst="bentConnector3">
            <a:avLst>
              <a:gd name="adj1" fmla="val 14395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hape 42"/>
          <p:cNvCxnSpPr>
            <a:stCxn id="20" idx="2"/>
            <a:endCxn id="28" idx="2"/>
          </p:cNvCxnSpPr>
          <p:nvPr/>
        </p:nvCxnSpPr>
        <p:spPr bwMode="auto">
          <a:xfrm rot="16200000" flipH="1">
            <a:off x="4874079" y="4267200"/>
            <a:ext cx="1588" cy="2286000"/>
          </a:xfrm>
          <a:prstGeom prst="bentConnector3">
            <a:avLst>
              <a:gd name="adj1" fmla="val 316700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Flowchart: Magnetic Disk 45"/>
          <p:cNvSpPr/>
          <p:nvPr/>
        </p:nvSpPr>
        <p:spPr bwMode="auto">
          <a:xfrm>
            <a:off x="1066800" y="1524000"/>
            <a:ext cx="1752600" cy="114300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Tango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database: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- Connection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- Configuration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1905000" y="2667000"/>
            <a:ext cx="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55" descr="25%"/>
          <p:cNvSpPr>
            <a:spLocks noChangeArrowheads="1"/>
          </p:cNvSpPr>
          <p:nvPr/>
        </p:nvSpPr>
        <p:spPr bwMode="auto">
          <a:xfrm>
            <a:off x="152400" y="2514600"/>
            <a:ext cx="1828800" cy="1371600"/>
          </a:xfrm>
          <a:prstGeom prst="flowChartMagneticDisk">
            <a:avLst/>
          </a:prstGeom>
          <a:pattFill prst="pct25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>
                <a:solidFill>
                  <a:srgbClr val="FF0000"/>
                </a:solidFill>
                <a:latin typeface="Times New Roman" pitchFamily="18" charset="0"/>
              </a:rPr>
              <a:t>Mirrored </a:t>
            </a:r>
          </a:p>
          <a:p>
            <a:pPr algn="ctr"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Disk array</a:t>
            </a:r>
            <a:endParaRPr lang="en-GB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371600" y="1676400"/>
            <a:ext cx="2895600" cy="4495800"/>
            <a:chOff x="96" y="1248"/>
            <a:chExt cx="1824" cy="2832"/>
          </a:xfrm>
        </p:grpSpPr>
        <p:sp>
          <p:nvSpPr>
            <p:cNvPr id="26706" name="Rectangle 9"/>
            <p:cNvSpPr>
              <a:spLocks noChangeArrowheads="1"/>
            </p:cNvSpPr>
            <p:nvPr/>
          </p:nvSpPr>
          <p:spPr bwMode="auto">
            <a:xfrm>
              <a:off x="1056" y="1248"/>
              <a:ext cx="57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7" name="Rectangle 13"/>
            <p:cNvSpPr>
              <a:spLocks noChangeArrowheads="1"/>
            </p:cNvSpPr>
            <p:nvPr/>
          </p:nvSpPr>
          <p:spPr bwMode="auto">
            <a:xfrm>
              <a:off x="960" y="1872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8" name="Rectangle 24"/>
            <p:cNvSpPr>
              <a:spLocks noChangeArrowheads="1"/>
            </p:cNvSpPr>
            <p:nvPr/>
          </p:nvSpPr>
          <p:spPr bwMode="auto">
            <a:xfrm>
              <a:off x="1008" y="2592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9" name="Rectangle 32"/>
            <p:cNvSpPr>
              <a:spLocks noChangeArrowheads="1"/>
            </p:cNvSpPr>
            <p:nvPr/>
          </p:nvSpPr>
          <p:spPr bwMode="auto">
            <a:xfrm>
              <a:off x="672" y="36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0" name="Rectangle 33"/>
            <p:cNvSpPr>
              <a:spLocks noChangeArrowheads="1"/>
            </p:cNvSpPr>
            <p:nvPr/>
          </p:nvSpPr>
          <p:spPr bwMode="auto">
            <a:xfrm>
              <a:off x="768" y="369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1" name="Rectangle 34"/>
            <p:cNvSpPr>
              <a:spLocks noChangeArrowheads="1"/>
            </p:cNvSpPr>
            <p:nvPr/>
          </p:nvSpPr>
          <p:spPr bwMode="auto">
            <a:xfrm>
              <a:off x="864" y="379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96" y="3552"/>
              <a:ext cx="528" cy="528"/>
              <a:chOff x="96" y="3696"/>
              <a:chExt cx="528" cy="528"/>
            </a:xfrm>
          </p:grpSpPr>
          <p:sp>
            <p:nvSpPr>
              <p:cNvPr id="26724" name="Oval 29"/>
              <p:cNvSpPr>
                <a:spLocks noChangeArrowheads="1"/>
              </p:cNvSpPr>
              <p:nvPr/>
            </p:nvSpPr>
            <p:spPr bwMode="auto">
              <a:xfrm>
                <a:off x="96" y="36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25" name="Oval 35"/>
              <p:cNvSpPr>
                <a:spLocks noChangeArrowheads="1"/>
              </p:cNvSpPr>
              <p:nvPr/>
            </p:nvSpPr>
            <p:spPr bwMode="auto">
              <a:xfrm>
                <a:off x="192" y="379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26" name="Oval 36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27" name="Oval 37"/>
              <p:cNvSpPr>
                <a:spLocks noChangeArrowheads="1"/>
              </p:cNvSpPr>
              <p:nvPr/>
            </p:nvSpPr>
            <p:spPr bwMode="auto">
              <a:xfrm>
                <a:off x="384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28" name="Oval 38"/>
              <p:cNvSpPr>
                <a:spLocks noChangeArrowheads="1"/>
              </p:cNvSpPr>
              <p:nvPr/>
            </p:nvSpPr>
            <p:spPr bwMode="auto">
              <a:xfrm>
                <a:off x="480" y="408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1392" y="3216"/>
              <a:ext cx="528" cy="528"/>
              <a:chOff x="912" y="3120"/>
              <a:chExt cx="528" cy="528"/>
            </a:xfrm>
          </p:grpSpPr>
          <p:sp>
            <p:nvSpPr>
              <p:cNvPr id="26719" name="Oval 39"/>
              <p:cNvSpPr>
                <a:spLocks noChangeArrowheads="1"/>
              </p:cNvSpPr>
              <p:nvPr/>
            </p:nvSpPr>
            <p:spPr bwMode="auto">
              <a:xfrm>
                <a:off x="912" y="312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20" name="Oval 40"/>
              <p:cNvSpPr>
                <a:spLocks noChangeArrowheads="1"/>
              </p:cNvSpPr>
              <p:nvPr/>
            </p:nvSpPr>
            <p:spPr bwMode="auto">
              <a:xfrm>
                <a:off x="1008" y="321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21" name="Oval 41"/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22" name="Oval 42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23" name="Oval 43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714" name="AutoShape 44"/>
            <p:cNvSpPr>
              <a:spLocks noChangeArrowheads="1"/>
            </p:cNvSpPr>
            <p:nvPr/>
          </p:nvSpPr>
          <p:spPr bwMode="auto">
            <a:xfrm>
              <a:off x="1248" y="1488"/>
              <a:ext cx="96" cy="336"/>
            </a:xfrm>
            <a:prstGeom prst="upDown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5" name="AutoShape 45"/>
            <p:cNvSpPr>
              <a:spLocks noChangeArrowheads="1"/>
            </p:cNvSpPr>
            <p:nvPr/>
          </p:nvSpPr>
          <p:spPr bwMode="auto">
            <a:xfrm>
              <a:off x="1296" y="2304"/>
              <a:ext cx="48" cy="240"/>
            </a:xfrm>
            <a:prstGeom prst="up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6716" name="AutoShape 46"/>
            <p:cNvCxnSpPr>
              <a:cxnSpLocks noChangeShapeType="1"/>
              <a:stCxn id="26708" idx="2"/>
            </p:cNvCxnSpPr>
            <p:nvPr/>
          </p:nvCxnSpPr>
          <p:spPr bwMode="auto">
            <a:xfrm rot="5400000">
              <a:off x="744" y="3024"/>
              <a:ext cx="624" cy="52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717" name="AutoShape 47"/>
            <p:cNvCxnSpPr>
              <a:cxnSpLocks noChangeShapeType="1"/>
              <a:stCxn id="26709" idx="1"/>
              <a:endCxn id="26725" idx="7"/>
            </p:cNvCxnSpPr>
            <p:nvPr/>
          </p:nvCxnSpPr>
          <p:spPr bwMode="auto">
            <a:xfrm rot="10800000">
              <a:off x="315" y="3669"/>
              <a:ext cx="357" cy="27"/>
            </a:xfrm>
            <a:prstGeom prst="curvedConnector4">
              <a:avLst>
                <a:gd name="adj1" fmla="val 47060"/>
                <a:gd name="adj2" fmla="val 71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718" name="AutoShape 48"/>
            <p:cNvCxnSpPr>
              <a:cxnSpLocks noChangeShapeType="1"/>
              <a:stCxn id="26708" idx="2"/>
              <a:endCxn id="26722" idx="0"/>
            </p:cNvCxnSpPr>
            <p:nvPr/>
          </p:nvCxnSpPr>
          <p:spPr bwMode="auto">
            <a:xfrm rot="16200000" flipH="1">
              <a:off x="1272" y="3024"/>
              <a:ext cx="528" cy="43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6629" name="Text Box 149"/>
          <p:cNvSpPr txBox="1">
            <a:spLocks noChangeArrowheads="1"/>
          </p:cNvSpPr>
          <p:nvPr/>
        </p:nvSpPr>
        <p:spPr bwMode="auto">
          <a:xfrm>
            <a:off x="4648200" y="1905000"/>
            <a:ext cx="3043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Display layer (15 hosts)</a:t>
            </a:r>
          </a:p>
          <a:p>
            <a:r>
              <a:rPr lang="en-US"/>
              <a:t>	Linux worstations</a:t>
            </a:r>
          </a:p>
          <a:p>
            <a:r>
              <a:rPr lang="en-US"/>
              <a:t>	few Windows PC</a:t>
            </a:r>
            <a:endParaRPr lang="en-GB"/>
          </a:p>
        </p:txBody>
      </p:sp>
      <p:sp>
        <p:nvSpPr>
          <p:cNvPr id="26630" name="Text Box 150"/>
          <p:cNvSpPr txBox="1">
            <a:spLocks noChangeArrowheads="1"/>
          </p:cNvSpPr>
          <p:nvPr/>
        </p:nvSpPr>
        <p:spPr bwMode="auto">
          <a:xfrm>
            <a:off x="4425950" y="2962870"/>
            <a:ext cx="45812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 Process </a:t>
            </a:r>
            <a:r>
              <a:rPr lang="en-US" dirty="0"/>
              <a:t>layer (20 hosts)</a:t>
            </a:r>
          </a:p>
          <a:p>
            <a:r>
              <a:rPr lang="en-US" dirty="0"/>
              <a:t> </a:t>
            </a:r>
            <a:r>
              <a:rPr lang="en-US" dirty="0" smtClean="0"/>
              <a:t>  Solaris </a:t>
            </a:r>
            <a:r>
              <a:rPr lang="en-US" dirty="0"/>
              <a:t>+ Linux servers (</a:t>
            </a:r>
            <a:r>
              <a:rPr lang="en-US" dirty="0" err="1"/>
              <a:t>aries,etc</a:t>
            </a:r>
            <a:r>
              <a:rPr lang="en-US" dirty="0"/>
              <a:t>…)</a:t>
            </a:r>
          </a:p>
          <a:p>
            <a:r>
              <a:rPr lang="en-US" dirty="0"/>
              <a:t>	Windows servers</a:t>
            </a:r>
            <a:endParaRPr lang="en-GB" dirty="0"/>
          </a:p>
        </p:txBody>
      </p:sp>
      <p:sp>
        <p:nvSpPr>
          <p:cNvPr id="26631" name="Text Box 151"/>
          <p:cNvSpPr txBox="1">
            <a:spLocks noChangeArrowheads="1"/>
          </p:cNvSpPr>
          <p:nvPr/>
        </p:nvSpPr>
        <p:spPr bwMode="auto">
          <a:xfrm>
            <a:off x="4572000" y="4114800"/>
            <a:ext cx="4168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Hardware control layer (110 hosts)</a:t>
            </a:r>
          </a:p>
          <a:p>
            <a:r>
              <a:rPr lang="en-US" dirty="0"/>
              <a:t>	VME, PCs,</a:t>
            </a:r>
          </a:p>
          <a:p>
            <a:r>
              <a:rPr lang="en-US" dirty="0"/>
              <a:t>	 Linux, Windows</a:t>
            </a:r>
            <a:endParaRPr lang="en-GB" dirty="0"/>
          </a:p>
        </p:txBody>
      </p:sp>
      <p:sp>
        <p:nvSpPr>
          <p:cNvPr id="26632" name="Text Box 152"/>
          <p:cNvSpPr txBox="1">
            <a:spLocks noChangeArrowheads="1"/>
          </p:cNvSpPr>
          <p:nvPr/>
        </p:nvSpPr>
        <p:spPr bwMode="auto">
          <a:xfrm>
            <a:off x="4800600" y="5486400"/>
            <a:ext cx="4191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Field layer </a:t>
            </a:r>
            <a:r>
              <a:rPr lang="en-US" dirty="0" err="1"/>
              <a:t>Fbus</a:t>
            </a:r>
            <a:r>
              <a:rPr lang="en-US" dirty="0" smtClean="0"/>
              <a:t>, Serial lines, dedicated </a:t>
            </a:r>
            <a:r>
              <a:rPr lang="en-US" dirty="0"/>
              <a:t>systems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err="1"/>
              <a:t>Wago</a:t>
            </a:r>
            <a:r>
              <a:rPr lang="en-US" dirty="0"/>
              <a:t>, G64, </a:t>
            </a:r>
            <a:r>
              <a:rPr lang="en-US" dirty="0" err="1"/>
              <a:t>Liberas</a:t>
            </a:r>
            <a:r>
              <a:rPr lang="en-US" dirty="0"/>
              <a:t>, PLC…</a:t>
            </a:r>
            <a:endParaRPr lang="en-GB" dirty="0"/>
          </a:p>
        </p:txBody>
      </p:sp>
      <p:sp>
        <p:nvSpPr>
          <p:cNvPr id="26633" name="Rectangle 154" descr="20%"/>
          <p:cNvSpPr>
            <a:spLocks noChangeArrowheads="1"/>
          </p:cNvSpPr>
          <p:nvPr/>
        </p:nvSpPr>
        <p:spPr bwMode="auto">
          <a:xfrm>
            <a:off x="1905000" y="2881313"/>
            <a:ext cx="1066800" cy="852487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sz="2400">
                <a:latin typeface="Times New Roman" pitchFamily="18" charset="0"/>
              </a:rPr>
              <a:t>Disk</a:t>
            </a:r>
          </a:p>
          <a:p>
            <a:pPr algn="ctr" eaLnBrk="0" hangingPunct="0"/>
            <a:r>
              <a:rPr lang="en-GB" sz="2400">
                <a:latin typeface="Times New Roman" pitchFamily="18" charset="0"/>
              </a:rPr>
              <a:t> server</a:t>
            </a:r>
          </a:p>
        </p:txBody>
      </p: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1524000" y="1828800"/>
            <a:ext cx="2895600" cy="4495800"/>
            <a:chOff x="96" y="1248"/>
            <a:chExt cx="1824" cy="2832"/>
          </a:xfrm>
        </p:grpSpPr>
        <p:sp>
          <p:nvSpPr>
            <p:cNvPr id="26683" name="Rectangle 157"/>
            <p:cNvSpPr>
              <a:spLocks noChangeArrowheads="1"/>
            </p:cNvSpPr>
            <p:nvPr/>
          </p:nvSpPr>
          <p:spPr bwMode="auto">
            <a:xfrm>
              <a:off x="1056" y="1248"/>
              <a:ext cx="57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4" name="Rectangle 158"/>
            <p:cNvSpPr>
              <a:spLocks noChangeArrowheads="1"/>
            </p:cNvSpPr>
            <p:nvPr/>
          </p:nvSpPr>
          <p:spPr bwMode="auto">
            <a:xfrm>
              <a:off x="960" y="1872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5" name="Rectangle 159"/>
            <p:cNvSpPr>
              <a:spLocks noChangeArrowheads="1"/>
            </p:cNvSpPr>
            <p:nvPr/>
          </p:nvSpPr>
          <p:spPr bwMode="auto">
            <a:xfrm>
              <a:off x="1008" y="2592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6" name="Rectangle 160"/>
            <p:cNvSpPr>
              <a:spLocks noChangeArrowheads="1"/>
            </p:cNvSpPr>
            <p:nvPr/>
          </p:nvSpPr>
          <p:spPr bwMode="auto">
            <a:xfrm>
              <a:off x="672" y="36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7" name="Rectangle 161"/>
            <p:cNvSpPr>
              <a:spLocks noChangeArrowheads="1"/>
            </p:cNvSpPr>
            <p:nvPr/>
          </p:nvSpPr>
          <p:spPr bwMode="auto">
            <a:xfrm>
              <a:off x="768" y="369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8" name="Rectangle 162"/>
            <p:cNvSpPr>
              <a:spLocks noChangeArrowheads="1"/>
            </p:cNvSpPr>
            <p:nvPr/>
          </p:nvSpPr>
          <p:spPr bwMode="auto">
            <a:xfrm>
              <a:off x="864" y="379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" name="Group 163"/>
            <p:cNvGrpSpPr>
              <a:grpSpLocks/>
            </p:cNvGrpSpPr>
            <p:nvPr/>
          </p:nvGrpSpPr>
          <p:grpSpPr bwMode="auto">
            <a:xfrm>
              <a:off x="96" y="3552"/>
              <a:ext cx="528" cy="528"/>
              <a:chOff x="96" y="3696"/>
              <a:chExt cx="528" cy="528"/>
            </a:xfrm>
          </p:grpSpPr>
          <p:sp>
            <p:nvSpPr>
              <p:cNvPr id="26701" name="Oval 164"/>
              <p:cNvSpPr>
                <a:spLocks noChangeArrowheads="1"/>
              </p:cNvSpPr>
              <p:nvPr/>
            </p:nvSpPr>
            <p:spPr bwMode="auto">
              <a:xfrm>
                <a:off x="96" y="36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2" name="Oval 165"/>
              <p:cNvSpPr>
                <a:spLocks noChangeArrowheads="1"/>
              </p:cNvSpPr>
              <p:nvPr/>
            </p:nvSpPr>
            <p:spPr bwMode="auto">
              <a:xfrm>
                <a:off x="192" y="379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3" name="Oval 166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4" name="Oval 167"/>
              <p:cNvSpPr>
                <a:spLocks noChangeArrowheads="1"/>
              </p:cNvSpPr>
              <p:nvPr/>
            </p:nvSpPr>
            <p:spPr bwMode="auto">
              <a:xfrm>
                <a:off x="384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5" name="Oval 168"/>
              <p:cNvSpPr>
                <a:spLocks noChangeArrowheads="1"/>
              </p:cNvSpPr>
              <p:nvPr/>
            </p:nvSpPr>
            <p:spPr bwMode="auto">
              <a:xfrm>
                <a:off x="480" y="408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169"/>
            <p:cNvGrpSpPr>
              <a:grpSpLocks/>
            </p:cNvGrpSpPr>
            <p:nvPr/>
          </p:nvGrpSpPr>
          <p:grpSpPr bwMode="auto">
            <a:xfrm>
              <a:off x="1392" y="3216"/>
              <a:ext cx="528" cy="528"/>
              <a:chOff x="912" y="3120"/>
              <a:chExt cx="528" cy="528"/>
            </a:xfrm>
          </p:grpSpPr>
          <p:sp>
            <p:nvSpPr>
              <p:cNvPr id="26696" name="Oval 170"/>
              <p:cNvSpPr>
                <a:spLocks noChangeArrowheads="1"/>
              </p:cNvSpPr>
              <p:nvPr/>
            </p:nvSpPr>
            <p:spPr bwMode="auto">
              <a:xfrm>
                <a:off x="912" y="312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97" name="Oval 171"/>
              <p:cNvSpPr>
                <a:spLocks noChangeArrowheads="1"/>
              </p:cNvSpPr>
              <p:nvPr/>
            </p:nvSpPr>
            <p:spPr bwMode="auto">
              <a:xfrm>
                <a:off x="1008" y="321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98" name="Oval 172"/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99" name="Oval 173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700" name="Oval 17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91" name="AutoShape 175"/>
            <p:cNvSpPr>
              <a:spLocks noChangeArrowheads="1"/>
            </p:cNvSpPr>
            <p:nvPr/>
          </p:nvSpPr>
          <p:spPr bwMode="auto">
            <a:xfrm>
              <a:off x="1248" y="1488"/>
              <a:ext cx="96" cy="336"/>
            </a:xfrm>
            <a:prstGeom prst="upDown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2" name="AutoShape 176"/>
            <p:cNvSpPr>
              <a:spLocks noChangeArrowheads="1"/>
            </p:cNvSpPr>
            <p:nvPr/>
          </p:nvSpPr>
          <p:spPr bwMode="auto">
            <a:xfrm>
              <a:off x="1296" y="2304"/>
              <a:ext cx="48" cy="240"/>
            </a:xfrm>
            <a:prstGeom prst="up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6693" name="AutoShape 177"/>
            <p:cNvCxnSpPr>
              <a:cxnSpLocks noChangeShapeType="1"/>
              <a:stCxn id="26685" idx="2"/>
            </p:cNvCxnSpPr>
            <p:nvPr/>
          </p:nvCxnSpPr>
          <p:spPr bwMode="auto">
            <a:xfrm rot="5400000">
              <a:off x="744" y="3024"/>
              <a:ext cx="624" cy="52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94" name="AutoShape 178"/>
            <p:cNvCxnSpPr>
              <a:cxnSpLocks noChangeShapeType="1"/>
              <a:stCxn id="26686" idx="1"/>
              <a:endCxn id="26702" idx="7"/>
            </p:cNvCxnSpPr>
            <p:nvPr/>
          </p:nvCxnSpPr>
          <p:spPr bwMode="auto">
            <a:xfrm rot="10800000">
              <a:off x="315" y="3669"/>
              <a:ext cx="357" cy="27"/>
            </a:xfrm>
            <a:prstGeom prst="curvedConnector4">
              <a:avLst>
                <a:gd name="adj1" fmla="val 47060"/>
                <a:gd name="adj2" fmla="val 71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95" name="AutoShape 179"/>
            <p:cNvCxnSpPr>
              <a:cxnSpLocks noChangeShapeType="1"/>
              <a:stCxn id="26685" idx="2"/>
              <a:endCxn id="26699" idx="0"/>
            </p:cNvCxnSpPr>
            <p:nvPr/>
          </p:nvCxnSpPr>
          <p:spPr bwMode="auto">
            <a:xfrm rot="16200000" flipH="1">
              <a:off x="1272" y="3024"/>
              <a:ext cx="528" cy="43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80"/>
          <p:cNvGrpSpPr>
            <a:grpSpLocks/>
          </p:cNvGrpSpPr>
          <p:nvPr/>
        </p:nvGrpSpPr>
        <p:grpSpPr bwMode="auto">
          <a:xfrm>
            <a:off x="1676400" y="1981200"/>
            <a:ext cx="2895600" cy="4495800"/>
            <a:chOff x="96" y="1248"/>
            <a:chExt cx="1824" cy="2832"/>
          </a:xfrm>
        </p:grpSpPr>
        <p:sp>
          <p:nvSpPr>
            <p:cNvPr id="26660" name="Rectangle 181"/>
            <p:cNvSpPr>
              <a:spLocks noChangeArrowheads="1"/>
            </p:cNvSpPr>
            <p:nvPr/>
          </p:nvSpPr>
          <p:spPr bwMode="auto">
            <a:xfrm>
              <a:off x="1056" y="1248"/>
              <a:ext cx="57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1" name="Rectangle 182"/>
            <p:cNvSpPr>
              <a:spLocks noChangeArrowheads="1"/>
            </p:cNvSpPr>
            <p:nvPr/>
          </p:nvSpPr>
          <p:spPr bwMode="auto">
            <a:xfrm>
              <a:off x="960" y="1872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2" name="Rectangle 183"/>
            <p:cNvSpPr>
              <a:spLocks noChangeArrowheads="1"/>
            </p:cNvSpPr>
            <p:nvPr/>
          </p:nvSpPr>
          <p:spPr bwMode="auto">
            <a:xfrm>
              <a:off x="1008" y="2592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3" name="Rectangle 184"/>
            <p:cNvSpPr>
              <a:spLocks noChangeArrowheads="1"/>
            </p:cNvSpPr>
            <p:nvPr/>
          </p:nvSpPr>
          <p:spPr bwMode="auto">
            <a:xfrm>
              <a:off x="672" y="36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4" name="Rectangle 185"/>
            <p:cNvSpPr>
              <a:spLocks noChangeArrowheads="1"/>
            </p:cNvSpPr>
            <p:nvPr/>
          </p:nvSpPr>
          <p:spPr bwMode="auto">
            <a:xfrm>
              <a:off x="768" y="369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5" name="Rectangle 186"/>
            <p:cNvSpPr>
              <a:spLocks noChangeArrowheads="1"/>
            </p:cNvSpPr>
            <p:nvPr/>
          </p:nvSpPr>
          <p:spPr bwMode="auto">
            <a:xfrm>
              <a:off x="864" y="379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" name="Group 187"/>
            <p:cNvGrpSpPr>
              <a:grpSpLocks/>
            </p:cNvGrpSpPr>
            <p:nvPr/>
          </p:nvGrpSpPr>
          <p:grpSpPr bwMode="auto">
            <a:xfrm>
              <a:off x="96" y="3552"/>
              <a:ext cx="528" cy="528"/>
              <a:chOff x="96" y="3696"/>
              <a:chExt cx="528" cy="528"/>
            </a:xfrm>
          </p:grpSpPr>
          <p:sp>
            <p:nvSpPr>
              <p:cNvPr id="26678" name="Oval 188"/>
              <p:cNvSpPr>
                <a:spLocks noChangeArrowheads="1"/>
              </p:cNvSpPr>
              <p:nvPr/>
            </p:nvSpPr>
            <p:spPr bwMode="auto">
              <a:xfrm>
                <a:off x="96" y="36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79" name="Oval 189"/>
              <p:cNvSpPr>
                <a:spLocks noChangeArrowheads="1"/>
              </p:cNvSpPr>
              <p:nvPr/>
            </p:nvSpPr>
            <p:spPr bwMode="auto">
              <a:xfrm>
                <a:off x="192" y="379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0" name="Oval 190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1" name="Oval 191"/>
              <p:cNvSpPr>
                <a:spLocks noChangeArrowheads="1"/>
              </p:cNvSpPr>
              <p:nvPr/>
            </p:nvSpPr>
            <p:spPr bwMode="auto">
              <a:xfrm>
                <a:off x="384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2" name="Oval 192"/>
              <p:cNvSpPr>
                <a:spLocks noChangeArrowheads="1"/>
              </p:cNvSpPr>
              <p:nvPr/>
            </p:nvSpPr>
            <p:spPr bwMode="auto">
              <a:xfrm>
                <a:off x="480" y="408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193"/>
            <p:cNvGrpSpPr>
              <a:grpSpLocks/>
            </p:cNvGrpSpPr>
            <p:nvPr/>
          </p:nvGrpSpPr>
          <p:grpSpPr bwMode="auto">
            <a:xfrm>
              <a:off x="1392" y="3216"/>
              <a:ext cx="528" cy="528"/>
              <a:chOff x="912" y="3120"/>
              <a:chExt cx="528" cy="528"/>
            </a:xfrm>
          </p:grpSpPr>
          <p:sp>
            <p:nvSpPr>
              <p:cNvPr id="26673" name="Oval 194"/>
              <p:cNvSpPr>
                <a:spLocks noChangeArrowheads="1"/>
              </p:cNvSpPr>
              <p:nvPr/>
            </p:nvSpPr>
            <p:spPr bwMode="auto">
              <a:xfrm>
                <a:off x="912" y="312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74" name="Oval 195"/>
              <p:cNvSpPr>
                <a:spLocks noChangeArrowheads="1"/>
              </p:cNvSpPr>
              <p:nvPr/>
            </p:nvSpPr>
            <p:spPr bwMode="auto">
              <a:xfrm>
                <a:off x="1008" y="321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75" name="Oval 196"/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76" name="Oval 197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77" name="Oval 198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68" name="AutoShape 199"/>
            <p:cNvSpPr>
              <a:spLocks noChangeArrowheads="1"/>
            </p:cNvSpPr>
            <p:nvPr/>
          </p:nvSpPr>
          <p:spPr bwMode="auto">
            <a:xfrm>
              <a:off x="1248" y="1488"/>
              <a:ext cx="96" cy="336"/>
            </a:xfrm>
            <a:prstGeom prst="upDown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9" name="AutoShape 200"/>
            <p:cNvSpPr>
              <a:spLocks noChangeArrowheads="1"/>
            </p:cNvSpPr>
            <p:nvPr/>
          </p:nvSpPr>
          <p:spPr bwMode="auto">
            <a:xfrm>
              <a:off x="1296" y="2304"/>
              <a:ext cx="48" cy="240"/>
            </a:xfrm>
            <a:prstGeom prst="up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6670" name="AutoShape 201"/>
            <p:cNvCxnSpPr>
              <a:cxnSpLocks noChangeShapeType="1"/>
              <a:stCxn id="26662" idx="2"/>
            </p:cNvCxnSpPr>
            <p:nvPr/>
          </p:nvCxnSpPr>
          <p:spPr bwMode="auto">
            <a:xfrm rot="5400000">
              <a:off x="744" y="3024"/>
              <a:ext cx="624" cy="52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71" name="AutoShape 202"/>
            <p:cNvCxnSpPr>
              <a:cxnSpLocks noChangeShapeType="1"/>
              <a:stCxn id="26663" idx="1"/>
              <a:endCxn id="26679" idx="7"/>
            </p:cNvCxnSpPr>
            <p:nvPr/>
          </p:nvCxnSpPr>
          <p:spPr bwMode="auto">
            <a:xfrm rot="10800000">
              <a:off x="315" y="3669"/>
              <a:ext cx="357" cy="27"/>
            </a:xfrm>
            <a:prstGeom prst="curvedConnector4">
              <a:avLst>
                <a:gd name="adj1" fmla="val 47060"/>
                <a:gd name="adj2" fmla="val 71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72" name="AutoShape 203"/>
            <p:cNvCxnSpPr>
              <a:cxnSpLocks noChangeShapeType="1"/>
              <a:stCxn id="26662" idx="2"/>
              <a:endCxn id="26676" idx="0"/>
            </p:cNvCxnSpPr>
            <p:nvPr/>
          </p:nvCxnSpPr>
          <p:spPr bwMode="auto">
            <a:xfrm rot="16200000" flipH="1">
              <a:off x="1272" y="3024"/>
              <a:ext cx="528" cy="43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204"/>
          <p:cNvGrpSpPr>
            <a:grpSpLocks/>
          </p:cNvGrpSpPr>
          <p:nvPr/>
        </p:nvGrpSpPr>
        <p:grpSpPr bwMode="auto">
          <a:xfrm>
            <a:off x="1828800" y="2133600"/>
            <a:ext cx="2895600" cy="4495800"/>
            <a:chOff x="96" y="1248"/>
            <a:chExt cx="1824" cy="2832"/>
          </a:xfrm>
        </p:grpSpPr>
        <p:sp>
          <p:nvSpPr>
            <p:cNvPr id="26637" name="Rectangle 205"/>
            <p:cNvSpPr>
              <a:spLocks noChangeArrowheads="1"/>
            </p:cNvSpPr>
            <p:nvPr/>
          </p:nvSpPr>
          <p:spPr bwMode="auto">
            <a:xfrm>
              <a:off x="1056" y="1248"/>
              <a:ext cx="57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8" name="Rectangle 206"/>
            <p:cNvSpPr>
              <a:spLocks noChangeArrowheads="1"/>
            </p:cNvSpPr>
            <p:nvPr/>
          </p:nvSpPr>
          <p:spPr bwMode="auto">
            <a:xfrm>
              <a:off x="960" y="1872"/>
              <a:ext cx="720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9" name="Rectangle 207"/>
            <p:cNvSpPr>
              <a:spLocks noChangeArrowheads="1"/>
            </p:cNvSpPr>
            <p:nvPr/>
          </p:nvSpPr>
          <p:spPr bwMode="auto">
            <a:xfrm>
              <a:off x="1008" y="2592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0" name="Rectangle 208"/>
            <p:cNvSpPr>
              <a:spLocks noChangeArrowheads="1"/>
            </p:cNvSpPr>
            <p:nvPr/>
          </p:nvSpPr>
          <p:spPr bwMode="auto">
            <a:xfrm>
              <a:off x="672" y="36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1" name="Rectangle 209"/>
            <p:cNvSpPr>
              <a:spLocks noChangeArrowheads="1"/>
            </p:cNvSpPr>
            <p:nvPr/>
          </p:nvSpPr>
          <p:spPr bwMode="auto">
            <a:xfrm>
              <a:off x="768" y="3696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2" name="Rectangle 210"/>
            <p:cNvSpPr>
              <a:spLocks noChangeArrowheads="1"/>
            </p:cNvSpPr>
            <p:nvPr/>
          </p:nvSpPr>
          <p:spPr bwMode="auto">
            <a:xfrm>
              <a:off x="864" y="379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" name="Group 211"/>
            <p:cNvGrpSpPr>
              <a:grpSpLocks/>
            </p:cNvGrpSpPr>
            <p:nvPr/>
          </p:nvGrpSpPr>
          <p:grpSpPr bwMode="auto">
            <a:xfrm>
              <a:off x="96" y="3552"/>
              <a:ext cx="528" cy="528"/>
              <a:chOff x="96" y="3696"/>
              <a:chExt cx="528" cy="528"/>
            </a:xfrm>
          </p:grpSpPr>
          <p:sp>
            <p:nvSpPr>
              <p:cNvPr id="26655" name="Oval 212"/>
              <p:cNvSpPr>
                <a:spLocks noChangeArrowheads="1"/>
              </p:cNvSpPr>
              <p:nvPr/>
            </p:nvSpPr>
            <p:spPr bwMode="auto">
              <a:xfrm>
                <a:off x="96" y="36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6" name="Oval 213"/>
              <p:cNvSpPr>
                <a:spLocks noChangeArrowheads="1"/>
              </p:cNvSpPr>
              <p:nvPr/>
            </p:nvSpPr>
            <p:spPr bwMode="auto">
              <a:xfrm>
                <a:off x="192" y="379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7" name="Oval 214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8" name="Oval 215"/>
              <p:cNvSpPr>
                <a:spLocks noChangeArrowheads="1"/>
              </p:cNvSpPr>
              <p:nvPr/>
            </p:nvSpPr>
            <p:spPr bwMode="auto">
              <a:xfrm>
                <a:off x="384" y="398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9" name="Oval 216"/>
              <p:cNvSpPr>
                <a:spLocks noChangeArrowheads="1"/>
              </p:cNvSpPr>
              <p:nvPr/>
            </p:nvSpPr>
            <p:spPr bwMode="auto">
              <a:xfrm>
                <a:off x="480" y="408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217"/>
            <p:cNvGrpSpPr>
              <a:grpSpLocks/>
            </p:cNvGrpSpPr>
            <p:nvPr/>
          </p:nvGrpSpPr>
          <p:grpSpPr bwMode="auto">
            <a:xfrm>
              <a:off x="1392" y="3216"/>
              <a:ext cx="528" cy="528"/>
              <a:chOff x="912" y="3120"/>
              <a:chExt cx="528" cy="528"/>
            </a:xfrm>
          </p:grpSpPr>
          <p:sp>
            <p:nvSpPr>
              <p:cNvPr id="26650" name="Oval 218"/>
              <p:cNvSpPr>
                <a:spLocks noChangeArrowheads="1"/>
              </p:cNvSpPr>
              <p:nvPr/>
            </p:nvSpPr>
            <p:spPr bwMode="auto">
              <a:xfrm>
                <a:off x="912" y="312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1" name="Oval 219"/>
              <p:cNvSpPr>
                <a:spLocks noChangeArrowheads="1"/>
              </p:cNvSpPr>
              <p:nvPr/>
            </p:nvSpPr>
            <p:spPr bwMode="auto">
              <a:xfrm>
                <a:off x="1008" y="321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2" name="Oval 220"/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3" name="Oval 221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54" name="Oval 222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645" name="AutoShape 223"/>
            <p:cNvSpPr>
              <a:spLocks noChangeArrowheads="1"/>
            </p:cNvSpPr>
            <p:nvPr/>
          </p:nvSpPr>
          <p:spPr bwMode="auto">
            <a:xfrm>
              <a:off x="1248" y="1488"/>
              <a:ext cx="96" cy="336"/>
            </a:xfrm>
            <a:prstGeom prst="upDown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6" name="AutoShape 224"/>
            <p:cNvSpPr>
              <a:spLocks noChangeArrowheads="1"/>
            </p:cNvSpPr>
            <p:nvPr/>
          </p:nvSpPr>
          <p:spPr bwMode="auto">
            <a:xfrm>
              <a:off x="1296" y="2304"/>
              <a:ext cx="48" cy="240"/>
            </a:xfrm>
            <a:prstGeom prst="upDown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6647" name="AutoShape 225"/>
            <p:cNvCxnSpPr>
              <a:cxnSpLocks noChangeShapeType="1"/>
              <a:stCxn id="26639" idx="2"/>
            </p:cNvCxnSpPr>
            <p:nvPr/>
          </p:nvCxnSpPr>
          <p:spPr bwMode="auto">
            <a:xfrm rot="5400000">
              <a:off x="744" y="3024"/>
              <a:ext cx="624" cy="52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48" name="AutoShape 226"/>
            <p:cNvCxnSpPr>
              <a:cxnSpLocks noChangeShapeType="1"/>
              <a:stCxn id="26640" idx="1"/>
              <a:endCxn id="26656" idx="7"/>
            </p:cNvCxnSpPr>
            <p:nvPr/>
          </p:nvCxnSpPr>
          <p:spPr bwMode="auto">
            <a:xfrm rot="10800000">
              <a:off x="315" y="3669"/>
              <a:ext cx="357" cy="27"/>
            </a:xfrm>
            <a:prstGeom prst="curvedConnector4">
              <a:avLst>
                <a:gd name="adj1" fmla="val 47060"/>
                <a:gd name="adj2" fmla="val 71111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49" name="AutoShape 227"/>
            <p:cNvCxnSpPr>
              <a:cxnSpLocks noChangeShapeType="1"/>
              <a:stCxn id="26639" idx="2"/>
              <a:endCxn id="26653" idx="0"/>
            </p:cNvCxnSpPr>
            <p:nvPr/>
          </p:nvCxnSpPr>
          <p:spPr bwMode="auto">
            <a:xfrm rot="16200000" flipH="1">
              <a:off x="1272" y="3024"/>
              <a:ext cx="528" cy="43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Accelerator Control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System Layers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Network infrastructure</a:t>
            </a:r>
            <a:endParaRPr lang="en-GB" dirty="0" smtClean="0"/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>
            <a:off x="1719262" y="3460750"/>
            <a:ext cx="2300288" cy="9858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CTRM network</a:t>
            </a:r>
            <a:endParaRPr lang="en-GB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303461" y="4519613"/>
            <a:ext cx="1131889" cy="3286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/>
              <a:t>Routers</a:t>
            </a:r>
            <a:endParaRPr lang="en-GB" dirty="0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3910012" y="4994275"/>
            <a:ext cx="2813050" cy="9858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 dirty="0" err="1"/>
              <a:t>WiFi</a:t>
            </a:r>
            <a:r>
              <a:rPr lang="en-US" sz="1600" dirty="0"/>
              <a:t> network</a:t>
            </a:r>
          </a:p>
          <a:p>
            <a:r>
              <a:rPr lang="en-US" sz="1600" dirty="0" smtClean="0"/>
              <a:t>Technical </a:t>
            </a:r>
            <a:r>
              <a:rPr lang="en-US" sz="1600" dirty="0" err="1" smtClean="0"/>
              <a:t>gallerie</a:t>
            </a:r>
            <a:endParaRPr lang="en-GB" sz="1600" dirty="0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6200" y="4957763"/>
            <a:ext cx="2628900" cy="9858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technical network</a:t>
            </a:r>
            <a:endParaRPr lang="en-GB"/>
          </a:p>
        </p:txBody>
      </p:sp>
      <p:cxnSp>
        <p:nvCxnSpPr>
          <p:cNvPr id="27656" name="Straight Arrow Connector 9"/>
          <p:cNvCxnSpPr>
            <a:cxnSpLocks noChangeShapeType="1"/>
            <a:stCxn id="27655" idx="0"/>
          </p:cNvCxnSpPr>
          <p:nvPr/>
        </p:nvCxnSpPr>
        <p:spPr bwMode="auto">
          <a:xfrm rot="5400000" flipH="1" flipV="1">
            <a:off x="1755775" y="4373563"/>
            <a:ext cx="219075" cy="949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7" name="Straight Arrow Connector 11"/>
          <p:cNvCxnSpPr>
            <a:cxnSpLocks noChangeShapeType="1"/>
            <a:endCxn id="27653" idx="2"/>
          </p:cNvCxnSpPr>
          <p:nvPr/>
        </p:nvCxnSpPr>
        <p:spPr bwMode="auto">
          <a:xfrm flipV="1">
            <a:off x="2157412" y="4848225"/>
            <a:ext cx="711994" cy="255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58" name="Straight Arrow Connector 13"/>
          <p:cNvCxnSpPr>
            <a:cxnSpLocks noChangeShapeType="1"/>
            <a:stCxn id="27654" idx="0"/>
            <a:endCxn id="27653" idx="3"/>
          </p:cNvCxnSpPr>
          <p:nvPr/>
        </p:nvCxnSpPr>
        <p:spPr bwMode="auto">
          <a:xfrm rot="16200000" flipV="1">
            <a:off x="4220766" y="3898503"/>
            <a:ext cx="310356" cy="1881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9" name="Oval 24"/>
          <p:cNvSpPr>
            <a:spLocks noChangeArrowheads="1"/>
          </p:cNvSpPr>
          <p:nvPr/>
        </p:nvSpPr>
        <p:spPr bwMode="auto">
          <a:xfrm>
            <a:off x="228600" y="5110163"/>
            <a:ext cx="2628900" cy="9858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technical network</a:t>
            </a:r>
            <a:endParaRPr lang="en-GB"/>
          </a:p>
        </p:txBody>
      </p:sp>
      <p:sp>
        <p:nvSpPr>
          <p:cNvPr id="27660" name="Oval 25"/>
          <p:cNvSpPr>
            <a:spLocks noChangeArrowheads="1"/>
          </p:cNvSpPr>
          <p:nvPr/>
        </p:nvSpPr>
        <p:spPr bwMode="auto">
          <a:xfrm>
            <a:off x="381000" y="5262563"/>
            <a:ext cx="2628900" cy="9858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technical network</a:t>
            </a:r>
            <a:endParaRPr lang="en-GB"/>
          </a:p>
        </p:txBody>
      </p:sp>
      <p:sp>
        <p:nvSpPr>
          <p:cNvPr id="27661" name="Oval 26"/>
          <p:cNvSpPr>
            <a:spLocks noChangeArrowheads="1"/>
          </p:cNvSpPr>
          <p:nvPr/>
        </p:nvSpPr>
        <p:spPr bwMode="auto">
          <a:xfrm>
            <a:off x="533400" y="5414963"/>
            <a:ext cx="2628900" cy="9858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technical networks</a:t>
            </a:r>
            <a:endParaRPr lang="en-GB"/>
          </a:p>
        </p:txBody>
      </p:sp>
      <p:sp>
        <p:nvSpPr>
          <p:cNvPr id="27663" name="Rectangle 29"/>
          <p:cNvSpPr>
            <a:spLocks noChangeArrowheads="1"/>
          </p:cNvSpPr>
          <p:nvPr/>
        </p:nvSpPr>
        <p:spPr bwMode="auto">
          <a:xfrm>
            <a:off x="2449512" y="2693988"/>
            <a:ext cx="1058863" cy="3286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Router</a:t>
            </a:r>
            <a:endParaRPr lang="en-GB"/>
          </a:p>
        </p:txBody>
      </p:sp>
      <p:cxnSp>
        <p:nvCxnSpPr>
          <p:cNvPr id="27664" name="Straight Arrow Connector 31"/>
          <p:cNvCxnSpPr>
            <a:cxnSpLocks noChangeShapeType="1"/>
            <a:endCxn id="27663" idx="2"/>
          </p:cNvCxnSpPr>
          <p:nvPr/>
        </p:nvCxnSpPr>
        <p:spPr bwMode="auto">
          <a:xfrm rot="16200000" flipV="1">
            <a:off x="2805112" y="3195638"/>
            <a:ext cx="401638" cy="55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5" name="Straight Arrow Connector 33"/>
          <p:cNvCxnSpPr>
            <a:cxnSpLocks noChangeShapeType="1"/>
            <a:stCxn id="27663" idx="3"/>
          </p:cNvCxnSpPr>
          <p:nvPr/>
        </p:nvCxnSpPr>
        <p:spPr bwMode="auto">
          <a:xfrm flipV="1">
            <a:off x="3508375" y="2820988"/>
            <a:ext cx="438150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6" name="Oval 42"/>
          <p:cNvSpPr>
            <a:spLocks noChangeArrowheads="1"/>
          </p:cNvSpPr>
          <p:nvPr/>
        </p:nvSpPr>
        <p:spPr bwMode="auto">
          <a:xfrm>
            <a:off x="6096001" y="1600200"/>
            <a:ext cx="2971800" cy="1981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Rest of the</a:t>
            </a:r>
          </a:p>
          <a:p>
            <a:r>
              <a:rPr lang="en-US"/>
              <a:t> world</a:t>
            </a:r>
            <a:endParaRPr lang="en-GB"/>
          </a:p>
        </p:txBody>
      </p:sp>
      <p:sp>
        <p:nvSpPr>
          <p:cNvPr id="27667" name="Rectangle 44"/>
          <p:cNvSpPr>
            <a:spLocks noChangeArrowheads="1"/>
          </p:cNvSpPr>
          <p:nvPr/>
        </p:nvSpPr>
        <p:spPr bwMode="auto">
          <a:xfrm>
            <a:off x="5918200" y="2511425"/>
            <a:ext cx="1109662" cy="3286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/>
              <a:t>Firewall</a:t>
            </a:r>
            <a:endParaRPr lang="en-GB" dirty="0"/>
          </a:p>
        </p:txBody>
      </p:sp>
      <p:cxnSp>
        <p:nvCxnSpPr>
          <p:cNvPr id="22" name="Straight Arrow Connector 33"/>
          <p:cNvCxnSpPr>
            <a:cxnSpLocks noChangeShapeType="1"/>
          </p:cNvCxnSpPr>
          <p:nvPr/>
        </p:nvCxnSpPr>
        <p:spPr bwMode="auto">
          <a:xfrm flipV="1">
            <a:off x="5503862" y="2686050"/>
            <a:ext cx="438150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3946525" y="2328863"/>
            <a:ext cx="1789112" cy="9858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Rest of the ESRF</a:t>
            </a:r>
            <a:endParaRPr lang="en-GB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Accelerator Control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906588" y="1420813"/>
            <a:ext cx="5184775" cy="2701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Accelerator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300038" y="5072063"/>
            <a:ext cx="2701925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52438" y="5224463"/>
            <a:ext cx="2701925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04838" y="5376863"/>
            <a:ext cx="2701925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757238" y="5529263"/>
            <a:ext cx="2747962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909638" y="5681663"/>
            <a:ext cx="2824162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1062038" y="5834063"/>
            <a:ext cx="2824162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 dirty="0" err="1"/>
              <a:t>beamline</a:t>
            </a:r>
            <a:r>
              <a:rPr lang="en-US" sz="1600" dirty="0"/>
              <a:t> </a:t>
            </a:r>
          </a:p>
          <a:p>
            <a:r>
              <a:rPr lang="en-US" sz="1600" dirty="0" smtClean="0"/>
              <a:t>Control system</a:t>
            </a:r>
            <a:endParaRPr lang="en-GB" sz="1600" dirty="0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4097338" y="4926013"/>
            <a:ext cx="2701925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4249738" y="5078413"/>
            <a:ext cx="2701925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4402138" y="5230813"/>
            <a:ext cx="2701925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554538" y="5383213"/>
            <a:ext cx="2760662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4706938" y="5535613"/>
            <a:ext cx="2760662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beamline </a:t>
            </a:r>
          </a:p>
          <a:p>
            <a:r>
              <a:rPr lang="en-US"/>
              <a:t>Control system</a:t>
            </a:r>
            <a:endParaRPr lang="en-GB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4859338" y="5688013"/>
            <a:ext cx="2760662" cy="6937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 dirty="0" err="1"/>
              <a:t>beamline</a:t>
            </a:r>
            <a:r>
              <a:rPr lang="en-US" sz="1600" dirty="0"/>
              <a:t> </a:t>
            </a:r>
          </a:p>
          <a:p>
            <a:r>
              <a:rPr lang="en-US" sz="1600" dirty="0"/>
              <a:t>Control system</a:t>
            </a:r>
            <a:endParaRPr lang="en-GB" sz="1600" dirty="0"/>
          </a:p>
        </p:txBody>
      </p:sp>
      <p:sp>
        <p:nvSpPr>
          <p:cNvPr id="31760" name="Right Arrow 16"/>
          <p:cNvSpPr>
            <a:spLocks noChangeArrowheads="1"/>
          </p:cNvSpPr>
          <p:nvPr/>
        </p:nvSpPr>
        <p:spPr bwMode="auto">
          <a:xfrm rot="-2979828">
            <a:off x="1450182" y="4007644"/>
            <a:ext cx="1471612" cy="730250"/>
          </a:xfrm>
          <a:prstGeom prst="rightArrow">
            <a:avLst>
              <a:gd name="adj1" fmla="val 50000"/>
              <a:gd name="adj2" fmla="val 499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requests</a:t>
            </a:r>
            <a:endParaRPr lang="en-GB"/>
          </a:p>
        </p:txBody>
      </p:sp>
      <p:sp>
        <p:nvSpPr>
          <p:cNvPr id="31761" name="Right Arrow 17"/>
          <p:cNvSpPr>
            <a:spLocks noChangeArrowheads="1"/>
          </p:cNvSpPr>
          <p:nvPr/>
        </p:nvSpPr>
        <p:spPr bwMode="auto">
          <a:xfrm rot="-7752557">
            <a:off x="4772819" y="4106069"/>
            <a:ext cx="1058862" cy="73025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1762" name="TextBox 18"/>
          <p:cNvSpPr txBox="1">
            <a:spLocks noChangeArrowheads="1"/>
          </p:cNvSpPr>
          <p:nvPr/>
        </p:nvSpPr>
        <p:spPr bwMode="auto">
          <a:xfrm>
            <a:off x="2895600" y="2743200"/>
            <a:ext cx="3358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One large system</a:t>
            </a:r>
            <a:endParaRPr lang="en-GB" sz="2800" dirty="0"/>
          </a:p>
        </p:txBody>
      </p:sp>
      <p:sp>
        <p:nvSpPr>
          <p:cNvPr id="31763" name="TextBox 19"/>
          <p:cNvSpPr txBox="1">
            <a:spLocks noChangeArrowheads="1"/>
          </p:cNvSpPr>
          <p:nvPr/>
        </p:nvSpPr>
        <p:spPr bwMode="auto">
          <a:xfrm>
            <a:off x="6762750" y="4926013"/>
            <a:ext cx="1978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40 small systems</a:t>
            </a:r>
            <a:endParaRPr lang="en-GB" sz="1600" dirty="0"/>
          </a:p>
        </p:txBody>
      </p:sp>
      <p:sp>
        <p:nvSpPr>
          <p:cNvPr id="31764" name="TextBox 20"/>
          <p:cNvSpPr txBox="1">
            <a:spLocks noChangeArrowheads="1"/>
          </p:cNvSpPr>
          <p:nvPr/>
        </p:nvSpPr>
        <p:spPr bwMode="auto">
          <a:xfrm>
            <a:off x="2514600" y="4191000"/>
            <a:ext cx="27911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Read </a:t>
            </a:r>
            <a:r>
              <a:rPr lang="en-US" sz="1600" dirty="0"/>
              <a:t>parameters</a:t>
            </a:r>
          </a:p>
          <a:p>
            <a:r>
              <a:rPr lang="en-US" sz="1600" dirty="0" smtClean="0"/>
              <a:t>Control </a:t>
            </a:r>
            <a:r>
              <a:rPr lang="en-US" sz="1600" dirty="0"/>
              <a:t>insertion devices</a:t>
            </a:r>
          </a:p>
          <a:p>
            <a:r>
              <a:rPr lang="en-US" sz="1600" dirty="0"/>
              <a:t>Opening/closing frontend</a:t>
            </a:r>
            <a:endParaRPr lang="en-GB" sz="1600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Accelerator –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Beamline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We started in the beginning of the nineties with TACO (Telescope and Accelerator Control Object), a device oriented control system.</a:t>
            </a:r>
          </a:p>
          <a:p>
            <a:pPr>
              <a:buNone/>
            </a:pPr>
            <a:r>
              <a:rPr lang="en-US" sz="1800" dirty="0" smtClean="0"/>
              <a:t>Taco allows to have classes in C (and later in C++).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TACO / TANGO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089150" y="2743200"/>
            <a:ext cx="5378450" cy="695325"/>
            <a:chOff x="1152" y="2400"/>
            <a:chExt cx="2688" cy="438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52" y="2607"/>
              <a:ext cx="26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Learn from imperfections and limitation</a:t>
              </a:r>
              <a:endParaRPr lang="en-GB" dirty="0"/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304" y="2400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93318" y="3719512"/>
            <a:ext cx="192087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4267201"/>
            <a:ext cx="82296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hlink"/>
              </a:buClr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TANGO development (</a:t>
            </a:r>
            <a:r>
              <a:rPr lang="en-US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TACO New Generation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Object), a new device oriented control system based on CORBA.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 Object oriented software.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It allows to have classes in C++, Java and Python.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/>
          <a:lstStyle/>
          <a:p>
            <a:r>
              <a:rPr lang="en-US" sz="1800" dirty="0" smtClean="0"/>
              <a:t>Main improvements  with TANGO:</a:t>
            </a:r>
          </a:p>
          <a:p>
            <a:pPr lvl="1"/>
            <a:r>
              <a:rPr lang="en-US" sz="1400" dirty="0" smtClean="0"/>
              <a:t>Attributes are auto describing (description, label, units,…)</a:t>
            </a:r>
          </a:p>
          <a:p>
            <a:pPr lvl="1"/>
            <a:r>
              <a:rPr lang="en-US" sz="1400" dirty="0" smtClean="0"/>
              <a:t>Tango manage attribute polling, with time stamping and an history buffer.</a:t>
            </a:r>
          </a:p>
          <a:p>
            <a:pPr lvl="1"/>
            <a:r>
              <a:rPr lang="en-US" sz="1400" dirty="0" smtClean="0"/>
              <a:t>Tango allows 3 modes of communication:</a:t>
            </a:r>
          </a:p>
          <a:p>
            <a:pPr lvl="2"/>
            <a:r>
              <a:rPr lang="en-US" sz="1100" dirty="0" smtClean="0"/>
              <a:t>Synchronous calls</a:t>
            </a:r>
          </a:p>
          <a:p>
            <a:pPr lvl="2"/>
            <a:r>
              <a:rPr lang="en-US" sz="1100" dirty="0" smtClean="0"/>
              <a:t>Asynchronous calls</a:t>
            </a:r>
          </a:p>
          <a:p>
            <a:pPr lvl="2"/>
            <a:r>
              <a:rPr lang="en-US" sz="1100" dirty="0" smtClean="0"/>
              <a:t>Events (on period, on change, and for archive)</a:t>
            </a:r>
          </a:p>
          <a:p>
            <a:pPr lvl="1"/>
            <a:r>
              <a:rPr lang="en-US" sz="1400" dirty="0" smtClean="0"/>
              <a:t>Tango allows to use high level language (Java and Python) for GUI.</a:t>
            </a:r>
            <a:endParaRPr lang="en-GB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56FF-640E-48DB-BF7F-F59BD4ED3BA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5400" y="4572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TANGO Control 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System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6576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Tango proposes: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 set of management tools (Astor/Starter).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 Database browser (Jive)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 class generator (Pogo)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Generic tools (ATK viewer,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ATKpanel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) using auto-description.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181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Tango is developed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incollaboration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with: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Soleil (France)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Elettra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(Italy)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Alba (Spain)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2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Petra III at </a:t>
            </a:r>
            <a:r>
              <a:rPr lang="en-US" sz="1200" kern="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Desy</a:t>
            </a:r>
            <a:r>
              <a:rPr lang="en-US" sz="1200" kern="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(Germany)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Max IV (Sweden).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24188</TotalTime>
  <Words>1473</Words>
  <Application>Microsoft Office PowerPoint</Application>
  <PresentationFormat>On-screen Show (4:3)</PresentationFormat>
  <Paragraphs>449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Competition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Custom Show 1</vt:lpstr>
    </vt:vector>
  </TitlesOfParts>
  <Company>E.S.R.F.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 modernisation quo vadis?</dc:title>
  <dc:creator>Rudolf Dimper</dc:creator>
  <cp:lastModifiedBy>VERDIER Pascal</cp:lastModifiedBy>
  <cp:revision>290</cp:revision>
  <dcterms:created xsi:type="dcterms:W3CDTF">2002-01-09T14:53:39Z</dcterms:created>
  <dcterms:modified xsi:type="dcterms:W3CDTF">2010-10-04T10:34:44Z</dcterms:modified>
</cp:coreProperties>
</file>